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embeddedFontLst>
    <p:embeddedFont>
      <p:font typeface="Calibri (MS)" panose="020B0604020202020204" charset="0"/>
      <p:regular r:id="rId22"/>
    </p:embeddedFont>
    <p:embeddedFont>
      <p:font typeface="Calibri (MS) Bold" panose="020B0604020202020204" charset="0"/>
      <p:regular r:id="rId23"/>
    </p:embeddedFont>
    <p:embeddedFont>
      <p:font typeface="Deleplace" panose="020B0604020202020204" charset="2"/>
      <p:regular r:id="rId24"/>
    </p:embeddedFont>
    <p:embeddedFont>
      <p:font typeface="DM Sans" pitchFamily="2"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8" d="100"/>
          <a:sy n="48" d="100"/>
        </p:scale>
        <p:origin x="122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La diffusione dell'obesità in un ampio social network nell'arco di 32 anni</a:t>
            </a:r>
          </a:p>
          <a:p>
            <a:r>
              <a:rPr lang="en-US"/>
              <a:t>Autori : Nicholas A. Christakis , MD, Ph.D., MPH e James H. Fowler , Ph.D. Informazioni sugli autori e affiliazioni</a:t>
            </a:r>
          </a:p>
          <a:p>
            <a:r>
              <a:rPr lang="en-US"/>
              <a:t>Pubblicato il 26 luglio 2007</a:t>
            </a:r>
          </a:p>
          <a:p>
            <a:r>
              <a:rPr lang="en-US"/>
              <a:t>N inglese J Med 2007 ; 357 : 370 - 379</a:t>
            </a:r>
          </a:p>
          <a:p>
            <a:r>
              <a:rPr lang="en-US"/>
              <a:t>DOI: 10.1056/NEJMsa066082</a:t>
            </a:r>
          </a:p>
          <a:p>
            <a:r>
              <a:rPr lang="en-US"/>
              <a:t>VOL. 357 N. 4</a:t>
            </a:r>
          </a:p>
          <a:p>
            <a:r>
              <a:rPr lang="en-US"/>
              <a:t>Copyright © 2007</a:t>
            </a:r>
          </a:p>
          <a:p>
            <a:endParaRPr lang="en-US"/>
          </a:p>
          <a:p>
            <a:endParaRPr lang="en-US"/>
          </a:p>
          <a:p>
            <a:r>
              <a:rPr lang="en-US"/>
              <a:t>La prevalenza dell'obesità è aumentata considerevolmente negli ultimi 30 anni. Abbiamo condotto un'analisi quantitativa della natura e dell'entità della trasmissione interpersonale dell'obesità come possibile fattore che contribuisce all'epidemia di obesità.</a:t>
            </a:r>
          </a:p>
          <a:p>
            <a:r>
              <a:rPr lang="en-US"/>
              <a:t>Metodi</a:t>
            </a:r>
          </a:p>
          <a:p>
            <a:r>
              <a:rPr lang="en-US"/>
              <a:t>Abbiamo analizzato una rete sociale densamente interconnessa di 12.067 persone, valutate ripetutamente dal 1971 al 2003 nell'ambito del Framingham Heart Study. L'indice di massa corporea era disponibile per tutti i soggetti. Abbiamo utilizzato modelli statistici longitudinali per esaminare se l'aumento di peso in una persona fosse associato all'aumento di peso nei suoi amici, fratelli, coniuge e vicini.</a:t>
            </a:r>
          </a:p>
          <a:p>
            <a:r>
              <a:rPr lang="en-US"/>
              <a:t>Risultati</a:t>
            </a:r>
          </a:p>
          <a:p>
            <a:r>
              <a:rPr lang="en-US"/>
              <a:t>Nella rete, in tutti i momenti considerati, erano presenti gruppi distinguibili di persone obese (indice di massa corporea [il peso in chilogrammi diviso per il quadrato dell'altezza in metri] ≥30), che si estendevano fino a tre gradi di separazione. Questi gruppi non sembravano essere attribuibili esclusivamente alla formazione selettiva di legami sociali tra persone obese. La probabilità che una persona diventasse obesa aumentava del 57% (intervallo di confidenza al 95% [IC], da 6 a 123) se aveva un amico che diventava obeso in un dato intervallo. Tra coppie di fratelli adulti, se uno dei due diventava obeso, la probabilità che anche l'altro lo diventasse aumentava del 40% (IC 95%, da 21 a 60). Se un coniuge diventava obeso, la probabilità che anche l'altro lo diventasse aumentava del 37% (IC 95%, da 7 a 73). Questi effetti non sono stati osservati tra i vicini nella stessa area geografica. Le persone dello stesso sesso esercitavano un'influenza reciproca relativamente maggiore rispetto a quelle del sesso opposto. La diffusione della cessazione del fumo non ha spiegato la diffusione dell'obesità nella rete.</a:t>
            </a:r>
          </a:p>
          <a:p>
            <a:r>
              <a:rPr lang="en-US"/>
              <a:t>Conclusioni</a:t>
            </a:r>
          </a:p>
          <a:p>
            <a:r>
              <a:rPr lang="en-US"/>
              <a:t>I fenomeni di rete sembrano essere rilevanti per le caratteristiche biologiche e comportamentali dell'obesità, e quest'ultima sembra diffondersi attraverso i legami sociali. Questi risultati hanno implicazioni per gli interventi clinici e di sanità pubblica.</a:t>
            </a:r>
          </a:p>
          <a:p>
            <a:r>
              <a:rPr lang="en-US"/>
              <a:t>Video</a:t>
            </a:r>
          </a:p>
          <a:p>
            <a:r>
              <a:rPr lang="en-US"/>
              <a:t>La diffusione dell'obesità in un ampio social network nell'arco di 32 anni</a:t>
            </a:r>
          </a:p>
          <a:p>
            <a:r>
              <a:rPr lang="en-US"/>
              <a:t>La diffusione dell'obesità in un ampio social network nell'arco di 32 anni (1 minuto e 48 secondi)</a:t>
            </a:r>
          </a:p>
          <a:p>
            <a:r>
              <a:rPr lang="en-US"/>
              <a:t>Negli Stati Uniti, la prevalenza dell'obesità è aumentata dal 23% al 31% negli ultimi tempi, e il 66% degli adulti è in sovrappeso. 1,2 Tra le spiegazioni proposte per l'epidemia di obesità vi sono i cambiamenti sociali che promuovono sia l'inattività che il consumo di cibo. 3 Il fatto che l'aumento dell'obesità in questo periodo non possa essere spiegato da fattori genetici 4,5 e si sia verificato in tutti i gruppi socioeconomici 1 supporta un'ampia gamma di spiegazioni sociali e ambientali. Poiché diversi fenomeni possono diffondersi all'interno delle reti sociali, 6–10 abbiamo condotto uno studio per determinare se l'obesità potesse diffondersi anche da persona a persona, contribuendo potenzialmente all'epidemia, e, in tal caso, come potesse avvenire tale diffusione.</a:t>
            </a:r>
          </a:p>
          <a:p>
            <a:r>
              <a:rPr lang="en-US"/>
              <a:t>Mentre in passato l'obesità è stata stigmatizzata, gli atteggiamenti potrebbero cambiare. 11,12 Nella misura in cui l'obesità è il prodotto di scelte o comportamenti volontari, il fatto che le persone siano inserite in reti sociali e siano influenzate dall'aspetto e dai comportamenti evidenti di chi le circonda suggerisce che l'aumento di peso in una persona potrebbe influenzare l'aumento di peso in altre. Avere contatti sociali obesi potrebbe modificare la tolleranza di una persona all'obesità o influenzare la sua adozione di comportamenti specifici (ad esempio, fumare, mangiare e fare esercizio fisico). Oltre a questi meccanismi strettamente sociali, è plausibile che possa verificarsi un'imitazione fisiologica; le aree del cervello corrispondenti ad azioni come mangiare potrebbero essere stimolate se queste azioni vengono osservate in altri. 13 Sono persino ipotizzabili cause infettive di obesità. 14,15</a:t>
            </a:r>
          </a:p>
          <a:p>
            <a:r>
              <a:rPr lang="en-US"/>
              <a:t>Abbiamo valutato una rete di 12.067 persone sottoposte a misurazioni ripetute nell'arco di 32 anni. Abbiamo esaminato diversi aspetti della diffusione dell'obesità, tra cui l'esistenza di gruppi di persone obese all'interno della rete, l'associazione tra l'aumento di peso di una persona e l'aumento di peso dei suoi contatti sociali, la dipendenza di tale associazione dalla natura dei legami sociali (ad esempio, legami tra amici di diverso tipo, fratelli, coniugi e vicini di casa) e l'influenza del sesso, del comportamento legato al fumo e della distanza geografica tra le residenze delle persone nella 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Le implicazioni della chirurgia metabolica e bariatrica sulla salute psicosociale e relazionale: una revisione narrativa</a:t>
            </a:r>
          </a:p>
          <a:p>
            <a:r>
              <a:rPr lang="en-US"/>
              <a:t>Tommaso Dionisi1,2  · Vittorio De Vita3  · Giovanna Di Sario1,2  · Lorenzo De Mori4  · Antonio Gasbarrini2,5  · Giovanni Gasbarrini5  · Giovanni Addolorato1,2,5</a:t>
            </a:r>
          </a:p>
          <a:p>
            <a:endParaRPr lang="en-US"/>
          </a:p>
          <a:p>
            <a:r>
              <a:rPr lang="en-US"/>
              <a:t>Ricevuto: 24 gennaio 2025 / Revisionato: 26 luglio 2025 / Accettato: 20 agosto 2025 / Pubblicato online: 6 settembre 2025</a:t>
            </a:r>
          </a:p>
          <a:p>
            <a:endParaRPr lang="en-US"/>
          </a:p>
          <a:p>
            <a:r>
              <a:rPr lang="en-US"/>
              <a:t>Abstract</a:t>
            </a:r>
          </a:p>
          <a:p>
            <a:r>
              <a:rPr lang="en-US"/>
              <a:t>L’obesità è una condizione diffusa a livello globale associata a elevata morbilità e mortalità. La chirurgia metabolica e bariatrica offre un trattamento definitivo per l’obesità di classe III (BMI &gt; 40), consentendo una perdita di peso sostanziale e duratura e migliorando la salute metabolica. Nonostante le numerose ricerche sui benefici fisici, sono relativamente poche le revisioni che indagano i cambiamenti psicosociali e relazionali che accompagnano questi interventi. La presente revisione narrativa esamina in che modo tali interventi influenzano la qualità della relazione di coppia, la funzione sessuale e l’integrazione sociale in senso più ampio, con l’obiettivo di sintetizzare i risultati attuali su fattori chiave quali l’autostima, l’immagine corporea e il sostegno familiare nel processo di recupero. Si discute inoltre di come reti sociali solide possano rafforzare la gestione del peso a lungo termine e gli esiti psicologici. Osservando questi cambiamenti sfaccettati attraverso una lente olistica e incentrata sulla famiglia, la revisione evidenzia l’interdipendenza dei sistemi di sostegno emotivo, familiare e comunitario nell’ottimizzazione dei risultati postoperatori e nel mantenimento dei miglioramenti nella qualità della vita.</a:t>
            </a:r>
          </a:p>
          <a:p>
            <a:endParaRPr lang="en-US"/>
          </a:p>
          <a:p>
            <a:r>
              <a:rPr lang="en-US"/>
              <a:t>Parole chiave: Obesità · Qualità della vita · Sostegno familiare · Sostegno comunitario · MBS · Perdita di peso · Reti sociali</a:t>
            </a:r>
          </a:p>
          <a:p>
            <a:endParaRPr lang="en-US"/>
          </a:p>
          <a:p>
            <a:r>
              <a:rPr lang="en-US"/>
              <a:t> </a:t>
            </a:r>
          </a:p>
          <a:p>
            <a:r>
              <a:rPr lang="en-US"/>
              <a:t>Introduzione</a:t>
            </a:r>
          </a:p>
          <a:p>
            <a:r>
              <a:rPr lang="en-US"/>
              <a:t>Contesto ed epidemiologia</a:t>
            </a:r>
          </a:p>
          <a:p>
            <a:r>
              <a:rPr lang="en-US"/>
              <a:t>L’obesità è una malattia cronica e multifattoriale caratterizzata da un eccesso patologico di tessuto adiposo che compromette le funzioni fisiologiche e aumenta la morbilità e la mortalità [1]. A livello globale, è la quinta causa principale di morte e colpisce persone di tutte le età, dagli adulti agli adolescenti e persino ai bambini [2]. Per identificare e classificare l’obesità, sia l’Organizzazione Mondiale della Sanità (OMS) che i Centri per il Controllo e la Prevenzione delle Malattie</a:t>
            </a:r>
          </a:p>
          <a:p>
            <a:r>
              <a:rPr lang="en-US"/>
              <a:t> </a:t>
            </a:r>
          </a:p>
          <a:p>
            <a:r>
              <a:rPr lang="en-US"/>
              <a:t>(CDC) utilizzano l’indice di massa corporea (IMC) [3].</a:t>
            </a:r>
          </a:p>
          <a:p>
            <a:r>
              <a:rPr lang="en-US"/>
              <a:t>L’IMC rimane l’indice antropometrico di riferimento utilizzato sia dall’OMS che dai CDC. Il sovrappeso va da25,0 a 29,9 kg m⁻² , mentre l’obesità è suddivisa in classe I (30,0–34,9 kg m⁻² ), classe II (35,0–39,9 kg m⁻² ) e classe III (≥ 40 kg m⁻² ).</a:t>
            </a:r>
          </a:p>
          <a:p>
            <a:r>
              <a:rPr lang="en-US"/>
              <a:t>Impatto sulla salute e fisiopatologia</a:t>
            </a:r>
          </a:p>
          <a:p>
            <a:r>
              <a:rPr lang="en-US"/>
              <a:t>Sebbene tradizionalmente l’obesità sia stata attribuita principalmente a</a:t>
            </a:r>
          </a:p>
          <a:p>
            <a:r>
              <a:rPr lang="en-US"/>
              <a:t> </a:t>
            </a:r>
          </a:p>
          <a:p>
            <a:r>
              <a:rPr lang="en-US"/>
              <a:t>		un’eccessiva assunzione di cibo, recenti ricerche evidenziano un quadro più ampio</a:t>
            </a:r>
          </a:p>
          <a:p>
            <a:r>
              <a:rPr lang="en-US"/>
              <a:t> </a:t>
            </a:r>
          </a:p>
          <a:p>
            <a:r>
              <a:rPr lang="en-US"/>
              <a:t>Punti chiave</a:t>
            </a:r>
          </a:p>
          <a:p>
            <a:r>
              <a:rPr lang="en-US"/>
              <a:t>•	La MBS migliora l’autostima, l’immagine corporea e l’impegno sociale.</a:t>
            </a:r>
          </a:p>
          <a:p>
            <a:r>
              <a:rPr lang="en-US"/>
              <a:t>•	Le relazioni sentimentali possono rafforzarsi o incontrare difficoltà dopo l’intervento di chirurgia bariatrica.</a:t>
            </a:r>
          </a:p>
          <a:p>
            <a:r>
              <a:rPr lang="en-US"/>
              <a:t>•	Il sostegno familiare favorisce l’adesione ai cambiamenti dello stile di vita dopo gli interventi bariatrici.</a:t>
            </a:r>
          </a:p>
          <a:p>
            <a:r>
              <a:rPr lang="en-US"/>
              <a:t>•	I pazienti riferiscono un miglioramento della salute sessuale legato alla perdita di peso e all’immagine corporea.</a:t>
            </a:r>
          </a:p>
          <a:p>
            <a:r>
              <a:rPr lang="en-US"/>
              <a:t>•	L’assistenza olistica è fondamentale per ottimizzare gli esiti psicosociali dopo la chirurgia bariatrica (MBS).</a:t>
            </a:r>
          </a:p>
          <a:p>
            <a:r>
              <a:rPr lang="en-US"/>
              <a:t> </a:t>
            </a:r>
          </a:p>
          <a:p>
            <a:r>
              <a:rPr lang="en-US"/>
              <a:t>insieme di fattori che contribuiscono [4]. Anche la genetica, l’ambiente e lo status socioeconomico svolgono un ruolo sostanziale nel suo sviluppo, rendendo l’obesità un problema di salute pubblica complesso e multidimensionale. Gli individui con un BMI più elevato sono esposti a un rischio maggiore di una serie di problemi di salute, tra cui malattie cardiovascolari e patologie croniche quali il diabete di tipo 2, il colesterolo alto, l’ipertensione, la cardiopatia coronarica, l’ictus e alcuni tipi di cancro [5, 6]. Quando il BMI raggiunge</a:t>
            </a:r>
          </a:p>
          <a:p>
            <a:r>
              <a:rPr lang="en-US"/>
              <a:t> </a:t>
            </a:r>
          </a:p>
          <a:p>
            <a:r>
              <a:rPr lang="en-US"/>
              <a:t>		livelli di classe III, può influire negativamente su quasi tutti gli organi</a:t>
            </a:r>
          </a:p>
          <a:p>
            <a:r>
              <a:rPr lang="en-US"/>
              <a:t> </a:t>
            </a:r>
          </a:p>
          <a:p>
            <a:r>
              <a:rPr lang="en-US"/>
              <a:t>Dionisi e De Vita sono coautori principali, come indicato nella procedura di invio.</a:t>
            </a:r>
          </a:p>
          <a:p>
            <a:endParaRPr lang="en-US"/>
          </a:p>
          <a:p>
            <a:r>
              <a:rPr lang="en-US"/>
              <a:t> </a:t>
            </a:r>
          </a:p>
          <a:p>
            <a:r>
              <a:rPr lang="en-US"/>
              <a:t>Ulteriori informazioni sugli autori sono disponibili nell’ultima pagina dell’articolo</a:t>
            </a:r>
          </a:p>
          <a:p>
            <a:r>
              <a:rPr lang="en-US"/>
              <a:t> </a:t>
            </a:r>
          </a:p>
          <a:p>
            <a:r>
              <a:rPr lang="en-US"/>
              <a:t>, riducendo significativamente sia l’aspettativa di vita che la qualità della vita [7]. Oltre alle sfide legate alla salute fisica, l’obesità è strettamente collegata a problemi psicologici, quali ansia,</a:t>
            </a:r>
          </a:p>
          <a:p>
            <a:r>
              <a:rPr lang="en-US"/>
              <a:t> </a:t>
            </a:r>
          </a:p>
          <a:p>
            <a:endParaRPr lang="en-US"/>
          </a:p>
          <a:p>
            <a:r>
              <a:rPr lang="en-US"/>
              <a:t> </a:t>
            </a:r>
          </a:p>
          <a:p>
            <a:r>
              <a:rPr lang="en-US"/>
              <a:t>depressione e disturbi alimentari, spesso esacerbati dalla discriminazione sociale legata al peso e da un’immagine negativa del proprio corpo.</a:t>
            </a:r>
          </a:p>
          <a:p>
            <a:r>
              <a:rPr lang="en-US"/>
              <a:t>La comorbilità psichiatrica — ovvero la coesistenza di un disturbo mentale descritto nel Manuale diagnostico e statistico dei disturbi mentali, 5ª ed. (DSM-5), come la depressione maggiore, il disturbo d’ansia generalizzato, il disturbo da alimentazione incontrollata o il disturbo da uso di sostanze, con l’obesità — è altamente prevalente nei candidati alla chirurgia metabolica e bariatrica (MBS). Un’ampia meta-analisi ha riportat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Obesity Surgery (2026) 36:4476–4480 1</a:t>
            </a:r>
          </a:p>
          <a:p>
            <a:r>
              <a:rPr lang="en-US"/>
              <a:t>3</a:t>
            </a:r>
          </a:p>
          <a:p>
            <a:r>
              <a:rPr lang="en-US"/>
              <a:t>RECENSIONE</a:t>
            </a:r>
          </a:p>
          <a:p>
            <a:r>
              <a:rPr lang="en-US"/>
              <a:t>https://doi.org/10.1007/s11695-026-08809-9</a:t>
            </a:r>
          </a:p>
          <a:p>
            <a:r>
              <a:rPr lang="en-US"/>
              <a:t>Meglio preparati che colti di sorpresa: un invito a rendere sistematica</a:t>
            </a:r>
          </a:p>
          <a:p>
            <a:r>
              <a:rPr lang="en-US"/>
              <a:t>la preparazione - Elementi essenziali della consulenza pre e postoperatoria sulle sfide psicologiche dopo la chirurgia metabolica e</a:t>
            </a:r>
          </a:p>
          <a:p>
            <a:r>
              <a:rPr lang="en-US"/>
              <a:t>bariatrica</a:t>
            </a:r>
          </a:p>
          <a:p>
            <a:r>
              <a:rPr lang="en-US"/>
              <a:t>Walid El Ansari1</a:t>
            </a:r>
          </a:p>
          <a:p>
            <a:r>
              <a:rPr lang="en-US"/>
              <a:t> · Mohamed Hany2</a:t>
            </a:r>
          </a:p>
          <a:p>
            <a:r>
              <a:rPr lang="en-US"/>
              <a:t>Ricevuto: 6 maggio 2026 / Revisionato: 1° giugno 2026 / Accettato: 21 giugno 2026 / Pubblicato online: 3 luglio 2026</a:t>
            </a:r>
          </a:p>
          <a:p>
            <a:r>
              <a:rPr lang="en-US"/>
              <a:t>© Gli autori, su licenza esclusiva di Springer Science+Business Media, LLC, parte di Springer Nature 2026</a:t>
            </a:r>
          </a:p>
          <a:p>
            <a:r>
              <a:rPr lang="en-US"/>
              <a:t>Abstract</a:t>
            </a:r>
          </a:p>
          <a:p>
            <a:r>
              <a:rPr lang="en-US"/>
              <a:t>Ad oggi, gli aspetti fondamentali della consulenza pre e post-operatoria sulle difficoltà psicologiche successive alla chirurgia metabolica</a:t>
            </a:r>
          </a:p>
          <a:p>
            <a:r>
              <a:rPr lang="en-US"/>
              <a:t>e bariatrica (MBS) rimangono poco definiti. La presente revisione ha esaminato la letteratura per capire perché la preparazione proattiva</a:t>
            </a:r>
          </a:p>
          <a:p>
            <a:r>
              <a:rPr lang="en-US"/>
              <a:t>sia fondamentale nell’assistenza bariatrica, concentrandosi sugli aspetti essenziali della consulenza pre e post-operatoria per le sfide</a:t>
            </a:r>
          </a:p>
          <a:p>
            <a:r>
              <a:rPr lang="en-US"/>
              <a:t>psicosociali e di salute mentale successive alla MBS. I risultati evidenziano i complessi percorsi psicologici successivi all’intervento e le</a:t>
            </a:r>
          </a:p>
          <a:p>
            <a:r>
              <a:rPr lang="en-US"/>
              <a:t>vulnerabilità psicologiche ad essi associate, sottolineando la necessità di una preparazione proattiva dei pazienti attraverso una</a:t>
            </a:r>
          </a:p>
          <a:p>
            <a:r>
              <a:rPr lang="en-US"/>
              <a:t>consulenza strutturata. La revisione discute gli obiettivi, i punti focali e le componenti della consulenza pre e post-MBS, tra cui la</a:t>
            </a:r>
          </a:p>
          <a:p>
            <a:r>
              <a:rPr lang="en-US"/>
              <a:t>valutazione, l’educazione, la gestione delle aspettative, lo sviluppo delle capacità di coping e la pianificazione del sistema di supporto.</a:t>
            </a:r>
          </a:p>
          <a:p>
            <a:r>
              <a:rPr lang="en-US"/>
              <a:t>Proponiamo un quadro di riferimento per la preparazione psicologica e la consulenza lungo tutto il percorso del paziente, lanciando un</a:t>
            </a:r>
          </a:p>
          <a:p>
            <a:r>
              <a:rPr lang="en-US"/>
              <a:t>appello a normalizzare e istituzionalizzare una solida preparazione psicologica come parte integrante dell’assistenza bariatrica di routine</a:t>
            </a:r>
          </a:p>
          <a:p>
            <a:r>
              <a:rPr lang="en-US"/>
              <a:t>contemporanea, al fine di garantire il benessere psicologico a lungo termine dei pazienti.</a:t>
            </a:r>
          </a:p>
          <a:p>
            <a:r>
              <a:rPr lang="en-US"/>
              <a:t>Parole chiave Comportamento · Perdita di peso · Qualità della vita · Psicologico · Salute mentale</a:t>
            </a:r>
          </a:p>
          <a:p>
            <a:r>
              <a:rPr lang="en-US"/>
              <a:t>Introduzione</a:t>
            </a:r>
          </a:p>
          <a:p>
            <a:r>
              <a:rPr lang="en-US"/>
              <a:t>La chirurgia metabolica e bariatrica (MBS) è riconosciuta come il</a:t>
            </a:r>
          </a:p>
          <a:p>
            <a:r>
              <a:rPr lang="en-US"/>
              <a:t>trattamento più efficace per l’obesità grave, in quanto offre una</a:t>
            </a:r>
          </a:p>
          <a:p>
            <a:r>
              <a:rPr lang="en-US"/>
              <a:t>perdita di peso duratura e un miglioramento significativo delle</a:t>
            </a:r>
          </a:p>
          <a:p>
            <a:r>
              <a:rPr lang="en-US"/>
              <a:t>patologie correlate all’obesità. Una visione generale della</a:t>
            </a:r>
          </a:p>
          <a:p>
            <a:r>
              <a:rPr lang="en-US"/>
              <a:t>chirurgia metabolica e bariatrica spesso presuppone che una</a:t>
            </a:r>
          </a:p>
          <a:p>
            <a:r>
              <a:rPr lang="en-US"/>
              <a:t>sostanziale perdita di peso si traduca naturalmente e in modo</a:t>
            </a:r>
          </a:p>
          <a:p>
            <a:r>
              <a:rPr lang="en-US"/>
              <a:t>uniforme in benessere psicologico. Sebbene ciò sia vero per molti</a:t>
            </a:r>
          </a:p>
          <a:p>
            <a:r>
              <a:rPr lang="en-US"/>
              <a:t>pazienti che sperimentano miglioramenti nell’umore e nel</a:t>
            </a:r>
          </a:p>
          <a:p>
            <a:r>
              <a:rPr lang="en-US"/>
              <a:t>benessere, le evidenze suggeriscono che i percorsi di salute</a:t>
            </a:r>
          </a:p>
          <a:p>
            <a:r>
              <a:rPr lang="en-US"/>
              <a:t>mentale post-MBS potrebbero essere eterogenei, dinamici e, in</a:t>
            </a:r>
          </a:p>
          <a:p>
            <a:r>
              <a:rPr lang="en-US"/>
              <a:t>alcuni casi, persino preoccupanti [1, 2]. Certamente, è</a:t>
            </a:r>
          </a:p>
          <a:p>
            <a:r>
              <a:rPr lang="en-US"/>
              <a:t>fondamentale riconoscere fin dall’inizio che i pazienti potrebbero</a:t>
            </a:r>
          </a:p>
          <a:p>
            <a:r>
              <a:rPr lang="en-US"/>
              <a:t>trovarsi ad affrontare un</a:t>
            </a:r>
          </a:p>
          <a:p>
            <a:r>
              <a:rPr lang="en-US"/>
              <a:t>🖂 Walid El Ansari w.elansari@ajman.ac.ae</a:t>
            </a:r>
          </a:p>
          <a:p>
            <a:r>
              <a:rPr lang="en-US"/>
              <a:t>🖂 Mohamed Hany</a:t>
            </a:r>
          </a:p>
          <a:p>
            <a:r>
              <a:rPr lang="en-US"/>
              <a:t>mohamed.ashour@alexu.edu.eg</a:t>
            </a:r>
          </a:p>
          <a:p>
            <a:r>
              <a:rPr lang="en-US"/>
              <a:t>1 Facoltà di Medicina, Università di Ajman, Ajman, Emirati Arabi</a:t>
            </a:r>
          </a:p>
          <a:p>
            <a:r>
              <a:rPr lang="en-US"/>
              <a:t>Uniti</a:t>
            </a:r>
          </a:p>
          <a:p>
            <a:r>
              <a:rPr lang="en-US"/>
              <a:t>2 Dipartimento di Chirurgia, Istituto di Ricerca Medica,</a:t>
            </a:r>
          </a:p>
          <a:p>
            <a:r>
              <a:rPr lang="en-US"/>
              <a:t>Università di Alessandria, Alessandria, Egitto</a:t>
            </a:r>
          </a:p>
          <a:p>
            <a:r>
              <a:rPr lang="en-US"/>
              <a:t>una serie di ostacoli psicologici, tra cui sbalzi d’umore,</a:t>
            </a:r>
          </a:p>
          <a:p>
            <a:r>
              <a:rPr lang="en-US"/>
              <a:t>insoddisfazione per l’immagine corporea e persino sentimenti di</a:t>
            </a:r>
          </a:p>
          <a:p>
            <a:r>
              <a:rPr lang="en-US"/>
              <a:t>perdita o lutto per il loro precedente rapporto con il cibo.</a:t>
            </a:r>
          </a:p>
          <a:p>
            <a:r>
              <a:rPr lang="en-US"/>
              <a:t>Abbiamo intrapreso una rapida analisi della letteratura per</a:t>
            </a:r>
          </a:p>
          <a:p>
            <a:r>
              <a:rPr lang="en-US"/>
              <a:t>capire perché una preparazione proattiva possa essere</a:t>
            </a:r>
          </a:p>
          <a:p>
            <a:r>
              <a:rPr lang="en-US"/>
              <a:t>fondamentale nell’assistenza post-MBS, concentrandoci sugli</a:t>
            </a:r>
          </a:p>
          <a:p>
            <a:r>
              <a:rPr lang="en-US"/>
              <a:t>aspetti essenziali della consulenza pre e post-operatoria per</a:t>
            </a:r>
          </a:p>
          <a:p>
            <a:r>
              <a:rPr lang="en-US"/>
              <a:t>affrontare le sfide psicologiche e di salute mentale successive</a:t>
            </a:r>
          </a:p>
          <a:p>
            <a:r>
              <a:rPr lang="en-US"/>
              <a:t>all’intervento. La presente revisione sostiene che una prospettiva</a:t>
            </a:r>
          </a:p>
          <a:p>
            <a:r>
              <a:rPr lang="en-US"/>
              <a:t>proattiva, incentrata sulla preparazione adeguata dei pazienti alle</a:t>
            </a:r>
          </a:p>
          <a:p>
            <a:r>
              <a:rPr lang="en-US"/>
              <a:t>diverse possibilità psicologiche, piuttosto che una risposta</a:t>
            </a:r>
          </a:p>
          <a:p>
            <a:r>
              <a:rPr lang="en-US"/>
              <a:t>reattiva alle crisi una volta che queste si presentano, debba essere</a:t>
            </a:r>
          </a:p>
          <a:p>
            <a:r>
              <a:rPr lang="en-US"/>
              <a:t>considerata una componente essenziale dell’assistenza bariatrica</a:t>
            </a:r>
          </a:p>
          <a:p>
            <a:r>
              <a:rPr lang="en-US"/>
              <a:t>completa.</a:t>
            </a:r>
          </a:p>
          <a:p>
            <a:r>
              <a:rPr lang="en-US"/>
              <a:t>Oltre la perdita di peso: traiettorie psicologiche</a:t>
            </a:r>
          </a:p>
          <a:p>
            <a:r>
              <a:rPr lang="en-US"/>
              <a:t>complesse</a:t>
            </a:r>
          </a:p>
          <a:p>
            <a:r>
              <a:rPr lang="en-US"/>
              <a:t>La valutazione psicologica pre-MBS è ampiamente richiesta.</a:t>
            </a:r>
          </a:p>
          <a:p>
            <a:r>
              <a:rPr lang="en-US"/>
              <a:t>Tuttavia, il suo ruolo è spesso inquadrato in modo ristretto come</a:t>
            </a:r>
          </a:p>
          <a:p>
            <a:r>
              <a:rPr lang="en-US"/>
              <a:t>un compito di selezione o di screening del rischio. Un tale</a:t>
            </a:r>
          </a:p>
          <a:p>
            <a:r>
              <a:rPr lang="en-US"/>
              <a:t>approccio rischia di trascurare la funzione più ampia e preziosa</a:t>
            </a:r>
          </a:p>
          <a:p>
            <a:r>
              <a:rPr lang="en-US"/>
              <a:t>della consulenza, ovvero fornire ai pazienti aspettative realistiche</a:t>
            </a:r>
          </a:p>
          <a:p>
            <a:r>
              <a:rPr lang="en-US"/>
              <a:t>e strategie adattive di gestione e superamento dei cambiamenti</a:t>
            </a:r>
          </a:p>
          <a:p>
            <a:r>
              <a:rPr lang="en-US"/>
              <a:t>psicologici che potrebbero seguire. La vita post-MBS</a:t>
            </a:r>
          </a:p>
          <a:p>
            <a:r>
              <a:rPr lang="en-US"/>
              <a:t>1</a:t>
            </a:r>
          </a:p>
          <a:p>
            <a:r>
              <a:rPr lang="en-US"/>
              <a:t>3</a:t>
            </a:r>
          </a:p>
          <a:p>
            <a:r>
              <a:rPr lang="en-US"/>
              <a:t>Obesity Surgery (2026) 36:4476–4480</a:t>
            </a:r>
          </a:p>
          <a:p>
            <a:r>
              <a:rPr lang="en-US"/>
              <a:t>4477</a:t>
            </a:r>
          </a:p>
          <a:p>
            <a:r>
              <a:rPr lang="en-US"/>
              <a:t>comporta alterazioni dell’immagine corporea, dell’identità, dei</a:t>
            </a:r>
          </a:p>
          <a:p>
            <a:r>
              <a:rPr lang="en-US"/>
              <a:t>ruoli sociali e delle dinamiche interpersonali. Per alcuni, queste</a:t>
            </a:r>
          </a:p>
          <a:p>
            <a:r>
              <a:rPr lang="en-US"/>
              <a:t>transizioni e le tensioni e i fattori di stress che le accompagnano</a:t>
            </a:r>
          </a:p>
          <a:p>
            <a:r>
              <a:rPr lang="en-US"/>
              <a:t>possono far emergere o esacerbare una serie di problemi</a:t>
            </a:r>
          </a:p>
          <a:p>
            <a:r>
              <a:rPr lang="en-US"/>
              <a:t>psicologici, psicosociali e di salute mentale [3, 4]. Sebbene la</a:t>
            </a:r>
          </a:p>
          <a:p>
            <a:r>
              <a:rPr lang="en-US"/>
              <a:t>causalità rimanga complessa e multifattoriale, la perdita di peso</a:t>
            </a:r>
          </a:p>
          <a:p>
            <a:r>
              <a:rPr lang="en-US"/>
              <a:t>da sola non conferisce immunità psicologica. Senza una</a:t>
            </a:r>
          </a:p>
          <a:p>
            <a:r>
              <a:rPr lang="en-US"/>
              <a:t>consulenza proattiva, i pazienti possono vivere il disagio come</a:t>
            </a:r>
          </a:p>
          <a:p>
            <a:r>
              <a:rPr lang="en-US"/>
              <a:t>qualcosa di inaspettato, isolante e vergognoso, ritardando così la</a:t>
            </a:r>
          </a:p>
          <a:p>
            <a:r>
              <a:rPr lang="en-US"/>
              <a:t>ricerca di aiu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STUDIO DI CASI CLINICI SULLA TERAPIA DI GRUPPO BASATA SULLA MENTALIZZAZIONE PER ADULTI CON OBESITÀ A SEGUITO DI CHIRURGIA BARIATRICA</a:t>
            </a:r>
          </a:p>
          <a:p>
            <a:endParaRPr lang="en-US"/>
          </a:p>
          <a:p>
            <a:r>
              <a:rPr lang="en-US"/>
              <a:t>Il recente studio di tipo case series condotto da Raspa et al. (2025) presso l'Università degli Studi di Perugia rappresenta un importante passo avanti nell'ottimizzazione del percorso post-bariatrico. L'integrazione della Terapia basata sulla Mentalizzazione di gruppo (MBT) in questa popolazione clinica risponde alla necessità di trattare la complessità psicologica che spesso ostacola il mantenimento dei risultati chirurgici a lungo termine. [1] (https://aipass.org/wp-content/uploads/2025/01/Programma-AIP-2025_Perugia_v4.pdf), [2] (https://pubmed.ncbi.nlm.nih.gov/40982853/), [3] (https://lopezcongressi.it/event/2786/showCard)Di seguito vengono sintetizzati i punti chiave emersi dalla ricerca:🧠 I Risultati Principali dello StudioRiduzione di Ipo- e Iper-mentalizzazione: I punteggi del questionario RFQ (Reflective Functioning Questionnaire) hanno evidenziato un netto miglioramento della funzione riflessiva. I pazienti hanno sviluppato una maggiore capacità di interpretare i propri comportamenti e quelli altrui in termini di stati mentali intenzionali (bisogni, desideri, emozioni), superando le distorsioni cognitive. [1] (https://www.stateofmind.it/trattamento-basato-sulla-mentalizzazione/), [2] (https://pubmed.ncbi.nlm.nih.gov/40982853/)Transizione del focus linguistico: L'analisi lessicale ha registrato uno shift tematico significativo. I partecipanti sono passati da narrazioni rigide e concrete incentrate esclusivamente sul controllo del peso e della dieta, a un linguaggio più relazionale, emotivamente sfumato e autoriflessivo. [1] (https://pubmed.ncbi.nlm.nih.gov/40982853/)Miglioramento della Regolazione Emotiva e Benessere: I partecipanti hanno riferito una maggiore consapevolezza emotiva, una migliore gestione dell'impulsività (spesso correlata ai disturbi alimentari come il BED) e una accresciuta comprensione dei meccanismi psicologici legati ai propri comportamenti di salute. [1] (https://www.lirpa-internationaljournal.it/wp-content/uploads/2025/11/Moretti-Zebi-ITA-2025.pdf), [2] (https://lopezcongressi.it/event/2786/showCard), [3] (https://pubmed.ncbi.nlm.nih.gov/40982853/)🎯 Implicazioni ClinicheLa chirurgia bariatrica modifica l'anatomia, ma non i pattern emotivi disfunzionali pregressi. Lo studio dimostra che l'approccio MBT favorisce l'adattamento post-chirurgico, offrendo uno spazio clinico per elaborare la complessità del cambiamento corporeo e prevenire il recupero ponderale guidato da fame emotiva o disregolazione affettiva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Studio clinico randomizzato controllato Chirurgia dell'obesità</a:t>
            </a:r>
          </a:p>
          <a:p>
            <a:r>
              <a:rPr lang="en-US"/>
              <a:t>.Ottobre 2025;35(10):4183-4191. doi: 10.1007/s11695-025-08066-2. Pubblicato online il 2 agosto 2025.</a:t>
            </a:r>
          </a:p>
          <a:p>
            <a:r>
              <a:rPr lang="en-US"/>
              <a:t>Fattibilità della terapia cognitivo-comportamentale di gruppo online dopo chirurgia bariatrica metabolica: uno studio pilota randomizzato</a:t>
            </a:r>
          </a:p>
          <a:p>
            <a:r>
              <a:rPr lang="en-US"/>
              <a:t>Vanessa Pontinnicoff de Almeida 1, Estela Kortchmar 1, Leorides Severo Duarte Guerra 1 2, Francisco Lotufo Neto 1, Marco Aurélio Santo 3, Yuan Pang Wang 4</a:t>
            </a:r>
          </a:p>
          <a:p>
            <a:r>
              <a:rPr lang="en-US"/>
              <a:t>Affiliazioni Espandere</a:t>
            </a:r>
          </a:p>
          <a:p>
            <a:r>
              <a:rPr lang="en-US"/>
              <a:t>PMID: 40751785 DOI: 10.1007/s11695-025-08066-2</a:t>
            </a:r>
          </a:p>
          <a:p>
            <a:r>
              <a:rPr lang="en-US"/>
              <a:t>Astratto</a:t>
            </a:r>
          </a:p>
          <a:p>
            <a:r>
              <a:rPr lang="en-US"/>
              <a:t>Obiettivo: Valutare l'applicabilità della terapia cognitivo-comportamentale di gruppo (TCC) erogata tramite un intervento online sui sintomi di salute mentale e sulla variazione di peso in pazienti che hanno manifestato un aumento di peso ricorrente quattro anni dopo un intervento di chirurgia metabolica e bariatrica.</a:t>
            </a:r>
          </a:p>
          <a:p>
            <a:endParaRPr lang="en-US"/>
          </a:p>
          <a:p>
            <a:r>
              <a:rPr lang="en-US"/>
              <a:t>Metodi: I partecipanti sono stati reclutati presso un centro bariatrico universitario. Dei 142 pazienti post-operatori valutati, 33 avevano recuperato il 15% del peso totale perso rispetto al peso minimo post-operatorio. Dopo aver escluso 13 pazienti che hanno rifiutato di partecipare, 20 sono stati assegnati casualmente a due gruppi: il gruppo di intervento, che ha ricevuto otto sessioni di terapia cognitivo-comportamentale di gruppo online, e il gruppo di controllo, che ha partecipato a tre lezioni psicoeducative. Le sessioni di terapia cognitivo-comportamentale di gruppo includevano discussioni su abitudini alimentari, ansia e igiene del sonno, con la guida di professionisti della nutrizione e dell'educazione fisica. Ai partecipanti sono stati assegnati compiti a casa relativi a ciascun argomento per rafforzare i cambiamenti cognitivi e comportamentali. Gli esiti sono stati valutati al basale (T₀) e dopo l'intervento (T₁) utilizzando il Beck Depression Inventory-II (BDI-II), la scala Generalized Anxiety Disorder-7 (GAD-7), la Binge Eating Scale (BES) e il peso corporeo.</a:t>
            </a:r>
          </a:p>
          <a:p>
            <a:endParaRPr lang="en-US"/>
          </a:p>
          <a:p>
            <a:r>
              <a:rPr lang="en-US"/>
              <a:t>Risultati: È stata osservata una riduzione marginale dei sintomi depressivi in ​​entrambi i gruppi (differenza media = -3,35, IC 95%: da -6,80 a 0,09; p = 0,06), insieme a una diminuzione statisticamente significativa dei comportamenti di abbuffata (differenza media = -3,36, IC 95%: da -5,43 a -1,29; p = 0,004). Tuttavia, non sono state osservate variazioni significative nella massa corporea o nei sintomi d'ansia. Nel gruppo sottoposto a terapia cognitivo-comportamentale (TCC), la partecipazione media è stata di 6,6 sessioni; nel gruppo di controllo, di 2,4 lezioni.</a:t>
            </a:r>
          </a:p>
          <a:p>
            <a:endParaRPr lang="en-US"/>
          </a:p>
          <a:p>
            <a:r>
              <a:rPr lang="en-US"/>
              <a:t>Conclusioni: I risultati di questo studio pilota suggeriscono che sia la terapia cognitivo-comportamentale di gruppo sia le lezioni psicoeducative erogate online si sono rivelate fattibili e vantaggiose per i pazienti bariatrici che hanno manifestato un aumento di peso ricorrente</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1.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hyperlink" Target="https://doi.org/10.1002/osp4.717" TargetMode="External"/><Relationship Id="rId5" Type="http://schemas.openxmlformats.org/officeDocument/2006/relationships/hyperlink" Target="https://doi.org/10.1007/s13304-024-02053-5" TargetMode="Externa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grpSp>
        <p:nvGrpSpPr>
          <p:cNvPr id="4" name="Group 4"/>
          <p:cNvGrpSpPr/>
          <p:nvPr/>
        </p:nvGrpSpPr>
        <p:grpSpPr>
          <a:xfrm>
            <a:off x="6979901" y="0"/>
            <a:ext cx="209902" cy="10287000"/>
            <a:chOff x="0" y="0"/>
            <a:chExt cx="279870" cy="13716000"/>
          </a:xfrm>
        </p:grpSpPr>
        <p:sp>
          <p:nvSpPr>
            <p:cNvPr id="5" name="Freeform 5"/>
            <p:cNvSpPr/>
            <p:nvPr/>
          </p:nvSpPr>
          <p:spPr>
            <a:xfrm>
              <a:off x="0" y="0"/>
              <a:ext cx="279908" cy="13716000"/>
            </a:xfrm>
            <a:custGeom>
              <a:avLst/>
              <a:gdLst/>
              <a:ahLst/>
              <a:cxnLst/>
              <a:rect l="l" t="t" r="r" b="b"/>
              <a:pathLst>
                <a:path w="279908" h="13716000">
                  <a:moveTo>
                    <a:pt x="0" y="0"/>
                  </a:moveTo>
                  <a:lnTo>
                    <a:pt x="279908" y="0"/>
                  </a:lnTo>
                  <a:lnTo>
                    <a:pt x="279908" y="13716000"/>
                  </a:lnTo>
                  <a:lnTo>
                    <a:pt x="0" y="13716000"/>
                  </a:lnTo>
                  <a:close/>
                </a:path>
              </a:pathLst>
            </a:custGeom>
            <a:solidFill>
              <a:srgbClr val="9CCEC7"/>
            </a:solidFill>
          </p:spPr>
          <p:txBody>
            <a:bodyPr/>
            <a:lstStyle/>
            <a:p>
              <a:endParaRPr lang="it-IT"/>
            </a:p>
          </p:txBody>
        </p:sp>
      </p:grpSp>
      <p:grpSp>
        <p:nvGrpSpPr>
          <p:cNvPr id="6" name="Group 6"/>
          <p:cNvGrpSpPr/>
          <p:nvPr/>
        </p:nvGrpSpPr>
        <p:grpSpPr>
          <a:xfrm>
            <a:off x="6865744" y="5763"/>
            <a:ext cx="209902" cy="10287000"/>
            <a:chOff x="0" y="0"/>
            <a:chExt cx="279870" cy="13716000"/>
          </a:xfrm>
        </p:grpSpPr>
        <p:sp>
          <p:nvSpPr>
            <p:cNvPr id="7" name="Freeform 7"/>
            <p:cNvSpPr/>
            <p:nvPr/>
          </p:nvSpPr>
          <p:spPr>
            <a:xfrm>
              <a:off x="0" y="0"/>
              <a:ext cx="279908" cy="13716000"/>
            </a:xfrm>
            <a:custGeom>
              <a:avLst/>
              <a:gdLst/>
              <a:ahLst/>
              <a:cxnLst/>
              <a:rect l="l" t="t" r="r" b="b"/>
              <a:pathLst>
                <a:path w="279908" h="13716000">
                  <a:moveTo>
                    <a:pt x="0" y="0"/>
                  </a:moveTo>
                  <a:lnTo>
                    <a:pt x="279908" y="0"/>
                  </a:lnTo>
                  <a:lnTo>
                    <a:pt x="279908" y="13716000"/>
                  </a:lnTo>
                  <a:lnTo>
                    <a:pt x="0" y="13716000"/>
                  </a:lnTo>
                  <a:close/>
                </a:path>
              </a:pathLst>
            </a:custGeom>
            <a:solidFill>
              <a:srgbClr val="374D81"/>
            </a:solidFill>
          </p:spPr>
          <p:txBody>
            <a:bodyPr/>
            <a:lstStyle/>
            <a:p>
              <a:endParaRPr lang="it-IT"/>
            </a:p>
          </p:txBody>
        </p:sp>
      </p:grpSp>
      <p:grpSp>
        <p:nvGrpSpPr>
          <p:cNvPr id="8" name="Group 8"/>
          <p:cNvGrpSpPr/>
          <p:nvPr/>
        </p:nvGrpSpPr>
        <p:grpSpPr>
          <a:xfrm>
            <a:off x="28575" y="0"/>
            <a:ext cx="7200605" cy="10287000"/>
            <a:chOff x="0" y="0"/>
            <a:chExt cx="9600806" cy="13716000"/>
          </a:xfrm>
        </p:grpSpPr>
        <p:sp>
          <p:nvSpPr>
            <p:cNvPr id="9" name="Freeform 9"/>
            <p:cNvSpPr/>
            <p:nvPr/>
          </p:nvSpPr>
          <p:spPr>
            <a:xfrm>
              <a:off x="0" y="0"/>
              <a:ext cx="9600819" cy="13716000"/>
            </a:xfrm>
            <a:custGeom>
              <a:avLst/>
              <a:gdLst/>
              <a:ahLst/>
              <a:cxnLst/>
              <a:rect l="l" t="t" r="r" b="b"/>
              <a:pathLst>
                <a:path w="9600819" h="13716000">
                  <a:moveTo>
                    <a:pt x="0" y="0"/>
                  </a:moveTo>
                  <a:lnTo>
                    <a:pt x="9600819" y="0"/>
                  </a:lnTo>
                  <a:lnTo>
                    <a:pt x="9600819" y="13716000"/>
                  </a:lnTo>
                  <a:lnTo>
                    <a:pt x="0" y="13716000"/>
                  </a:lnTo>
                  <a:lnTo>
                    <a:pt x="0" y="0"/>
                  </a:lnTo>
                  <a:close/>
                </a:path>
              </a:pathLst>
            </a:custGeom>
            <a:blipFill>
              <a:blip r:embed="rId2"/>
              <a:stretch>
                <a:fillRect l="-14" r="-14"/>
              </a:stretch>
            </a:blipFill>
          </p:spPr>
          <p:txBody>
            <a:bodyPr/>
            <a:lstStyle/>
            <a:p>
              <a:endParaRPr lang="it-IT"/>
            </a:p>
          </p:txBody>
        </p:sp>
      </p:grpSp>
      <p:grpSp>
        <p:nvGrpSpPr>
          <p:cNvPr id="10" name="Group 10"/>
          <p:cNvGrpSpPr/>
          <p:nvPr/>
        </p:nvGrpSpPr>
        <p:grpSpPr>
          <a:xfrm>
            <a:off x="7980293" y="126035"/>
            <a:ext cx="9608290" cy="4841271"/>
            <a:chOff x="0" y="0"/>
            <a:chExt cx="12811054" cy="6455028"/>
          </a:xfrm>
        </p:grpSpPr>
        <p:sp>
          <p:nvSpPr>
            <p:cNvPr id="11" name="Freeform 11"/>
            <p:cNvSpPr/>
            <p:nvPr/>
          </p:nvSpPr>
          <p:spPr>
            <a:xfrm>
              <a:off x="0" y="0"/>
              <a:ext cx="12811054" cy="6455027"/>
            </a:xfrm>
            <a:custGeom>
              <a:avLst/>
              <a:gdLst/>
              <a:ahLst/>
              <a:cxnLst/>
              <a:rect l="l" t="t" r="r" b="b"/>
              <a:pathLst>
                <a:path w="12811054" h="6455027">
                  <a:moveTo>
                    <a:pt x="0" y="0"/>
                  </a:moveTo>
                  <a:lnTo>
                    <a:pt x="12811054" y="0"/>
                  </a:lnTo>
                  <a:lnTo>
                    <a:pt x="12811054" y="6455027"/>
                  </a:lnTo>
                  <a:lnTo>
                    <a:pt x="0" y="6455027"/>
                  </a:lnTo>
                  <a:close/>
                </a:path>
              </a:pathLst>
            </a:custGeom>
            <a:blipFill>
              <a:blip r:embed="rId3">
                <a:alphaModFix amt="0"/>
              </a:blip>
              <a:stretch>
                <a:fillRect l="-29316" r="21"/>
              </a:stretch>
            </a:blipFill>
          </p:spPr>
          <p:txBody>
            <a:bodyPr/>
            <a:lstStyle/>
            <a:p>
              <a:endParaRPr lang="it-IT"/>
            </a:p>
          </p:txBody>
        </p:sp>
        <p:sp>
          <p:nvSpPr>
            <p:cNvPr id="12" name="TextBox 12"/>
            <p:cNvSpPr txBox="1"/>
            <p:nvPr/>
          </p:nvSpPr>
          <p:spPr>
            <a:xfrm>
              <a:off x="0" y="-85725"/>
              <a:ext cx="12811054" cy="6540753"/>
            </a:xfrm>
            <a:prstGeom prst="rect">
              <a:avLst/>
            </a:prstGeom>
          </p:spPr>
          <p:txBody>
            <a:bodyPr lIns="0" tIns="0" rIns="0" bIns="0" rtlCol="0" anchor="b"/>
            <a:lstStyle/>
            <a:p>
              <a:pPr algn="l">
                <a:lnSpc>
                  <a:spcPts val="9720"/>
                </a:lnSpc>
              </a:pPr>
              <a:r>
                <a:rPr lang="en-US" sz="9000" b="1" spc="-72">
                  <a:solidFill>
                    <a:srgbClr val="013D61"/>
                  </a:solidFill>
                  <a:latin typeface="Calibri (MS) Bold"/>
                  <a:ea typeface="Calibri (MS) Bold"/>
                  <a:cs typeface="Calibri (MS) Bold"/>
                  <a:sym typeface="Calibri (MS) Bold"/>
                </a:rPr>
                <a:t>RICONNESSIONI: </a:t>
              </a:r>
            </a:p>
            <a:p>
              <a:pPr algn="l">
                <a:lnSpc>
                  <a:spcPts val="5616"/>
                </a:lnSpc>
              </a:pPr>
              <a:r>
                <a:rPr lang="en-US" sz="5200" b="1" spc="-43">
                  <a:solidFill>
                    <a:srgbClr val="013D61"/>
                  </a:solidFill>
                  <a:latin typeface="Calibri (MS) Bold"/>
                  <a:ea typeface="Calibri (MS) Bold"/>
                  <a:cs typeface="Calibri (MS) Bold"/>
                  <a:sym typeface="Calibri (MS) Bold"/>
                </a:rPr>
                <a:t>il supporto psicologico in gruppo.</a:t>
              </a:r>
              <a:r>
                <a:rPr lang="en-US" sz="5200" b="1" spc="-43">
                  <a:solidFill>
                    <a:srgbClr val="374D81"/>
                  </a:solidFill>
                  <a:latin typeface="Calibri (MS) Bold"/>
                  <a:ea typeface="Calibri (MS) Bold"/>
                  <a:cs typeface="Calibri (MS) Bold"/>
                  <a:sym typeface="Calibri (MS) Bold"/>
                </a:rPr>
                <a:t> </a:t>
              </a:r>
            </a:p>
          </p:txBody>
        </p:sp>
      </p:grpSp>
      <p:sp>
        <p:nvSpPr>
          <p:cNvPr id="13" name="TextBox 13"/>
          <p:cNvSpPr txBox="1"/>
          <p:nvPr/>
        </p:nvSpPr>
        <p:spPr>
          <a:xfrm>
            <a:off x="7980293" y="5115638"/>
            <a:ext cx="9989419" cy="4419600"/>
          </a:xfrm>
          <a:prstGeom prst="rect">
            <a:avLst/>
          </a:prstGeom>
        </p:spPr>
        <p:txBody>
          <a:bodyPr lIns="0" tIns="0" rIns="0" bIns="0" rtlCol="0" anchor="t">
            <a:spAutoFit/>
          </a:bodyPr>
          <a:lstStyle/>
          <a:p>
            <a:pPr algn="l">
              <a:lnSpc>
                <a:spcPts val="5040"/>
              </a:lnSpc>
            </a:pPr>
            <a:r>
              <a:rPr lang="en-US" sz="4200" b="1" spc="298">
                <a:solidFill>
                  <a:srgbClr val="9CCEC7"/>
                </a:solidFill>
                <a:latin typeface="Calibri (MS) Bold"/>
                <a:ea typeface="Calibri (MS) Bold"/>
                <a:cs typeface="Calibri (MS) Bold"/>
                <a:sym typeface="Calibri (MS) Bold"/>
              </a:rPr>
              <a:t>Dott.ssa Cristina De Monti</a:t>
            </a:r>
          </a:p>
          <a:p>
            <a:pPr algn="l">
              <a:lnSpc>
                <a:spcPts val="3720"/>
              </a:lnSpc>
            </a:pPr>
            <a:endParaRPr lang="en-US" sz="4200" b="1" spc="298">
              <a:solidFill>
                <a:srgbClr val="9CCEC7"/>
              </a:solidFill>
              <a:latin typeface="Calibri (MS) Bold"/>
              <a:ea typeface="Calibri (MS) Bold"/>
              <a:cs typeface="Calibri (MS) Bold"/>
              <a:sym typeface="Calibri (MS) Bold"/>
            </a:endParaRPr>
          </a:p>
          <a:p>
            <a:pPr algn="l">
              <a:lnSpc>
                <a:spcPts val="3000"/>
              </a:lnSpc>
            </a:pPr>
            <a:r>
              <a:rPr lang="en-US" sz="2500" b="1" spc="177">
                <a:solidFill>
                  <a:srgbClr val="9CCEC7"/>
                </a:solidFill>
                <a:latin typeface="Calibri (MS) Bold"/>
                <a:ea typeface="Calibri (MS) Bold"/>
                <a:cs typeface="Calibri (MS) Bold"/>
                <a:sym typeface="Calibri (MS) Bold"/>
              </a:rPr>
              <a:t>Psicologo Clinico e di Comunità- Psicoterapeuta</a:t>
            </a:r>
          </a:p>
          <a:p>
            <a:pPr algn="l">
              <a:lnSpc>
                <a:spcPts val="3720"/>
              </a:lnSpc>
            </a:pPr>
            <a:r>
              <a:rPr lang="en-US" sz="3100" b="1" spc="220">
                <a:solidFill>
                  <a:srgbClr val="9CCEC7"/>
                </a:solidFill>
                <a:latin typeface="Calibri (MS) Bold"/>
                <a:ea typeface="Calibri (MS) Bold"/>
                <a:cs typeface="Calibri (MS) Bold"/>
                <a:sym typeface="Calibri (MS) Bold"/>
              </a:rPr>
              <a:t>Equipe Dott.ssa Lilia Bertolani</a:t>
            </a:r>
          </a:p>
          <a:p>
            <a:pPr algn="l">
              <a:lnSpc>
                <a:spcPts val="3720"/>
              </a:lnSpc>
            </a:pPr>
            <a:r>
              <a:rPr lang="en-US" sz="3100" b="1" spc="220">
                <a:solidFill>
                  <a:srgbClr val="9CCEC7"/>
                </a:solidFill>
                <a:latin typeface="Calibri (MS) Bold"/>
                <a:ea typeface="Calibri (MS) Bold"/>
                <a:cs typeface="Calibri (MS) Bold"/>
                <a:sym typeface="Calibri (MS) Bold"/>
              </a:rPr>
              <a:t>Ist. Clinico Beato Matteo – Vigevano (PV)</a:t>
            </a:r>
          </a:p>
          <a:p>
            <a:pPr algn="l">
              <a:lnSpc>
                <a:spcPts val="5040"/>
              </a:lnSpc>
            </a:pPr>
            <a:endParaRPr lang="en-US" sz="3100" b="1" spc="220">
              <a:solidFill>
                <a:srgbClr val="9CCEC7"/>
              </a:solidFill>
              <a:latin typeface="Calibri (MS) Bold"/>
              <a:ea typeface="Calibri (MS) Bold"/>
              <a:cs typeface="Calibri (MS) Bold"/>
              <a:sym typeface="Calibri (MS) Bold"/>
            </a:endParaRPr>
          </a:p>
          <a:p>
            <a:pPr algn="l">
              <a:lnSpc>
                <a:spcPts val="5040"/>
              </a:lnSpc>
            </a:pPr>
            <a:endParaRPr lang="en-US" sz="3100" b="1" spc="220">
              <a:solidFill>
                <a:srgbClr val="9CCEC7"/>
              </a:solidFill>
              <a:latin typeface="Calibri (MS) Bold"/>
              <a:ea typeface="Calibri (MS) Bold"/>
              <a:cs typeface="Calibri (MS) Bold"/>
              <a:sym typeface="Calibri (MS) Bold"/>
            </a:endParaRPr>
          </a:p>
          <a:p>
            <a:pPr algn="l">
              <a:lnSpc>
                <a:spcPts val="5040"/>
              </a:lnSpc>
            </a:pPr>
            <a:endParaRPr lang="en-US" sz="3100" b="1" spc="220">
              <a:solidFill>
                <a:srgbClr val="9CCEC7"/>
              </a:solidFill>
              <a:latin typeface="Calibri (MS) Bold"/>
              <a:ea typeface="Calibri (MS) Bold"/>
              <a:cs typeface="Calibri (MS) Bold"/>
              <a:sym typeface="Calibri (MS) Bold"/>
            </a:endParaRPr>
          </a:p>
        </p:txBody>
      </p:sp>
      <p:grpSp>
        <p:nvGrpSpPr>
          <p:cNvPr id="14" name="Group 14"/>
          <p:cNvGrpSpPr/>
          <p:nvPr/>
        </p:nvGrpSpPr>
        <p:grpSpPr>
          <a:xfrm>
            <a:off x="12131258" y="8979729"/>
            <a:ext cx="4150966" cy="711107"/>
            <a:chOff x="0" y="0"/>
            <a:chExt cx="5303850" cy="908609"/>
          </a:xfrm>
        </p:grpSpPr>
        <p:sp>
          <p:nvSpPr>
            <p:cNvPr id="15" name="Freeform 15"/>
            <p:cNvSpPr/>
            <p:nvPr/>
          </p:nvSpPr>
          <p:spPr>
            <a:xfrm>
              <a:off x="0" y="0"/>
              <a:ext cx="5303901" cy="908558"/>
            </a:xfrm>
            <a:custGeom>
              <a:avLst/>
              <a:gdLst/>
              <a:ahLst/>
              <a:cxnLst/>
              <a:rect l="l" t="t" r="r" b="b"/>
              <a:pathLst>
                <a:path w="5303901" h="908558">
                  <a:moveTo>
                    <a:pt x="0" y="0"/>
                  </a:moveTo>
                  <a:lnTo>
                    <a:pt x="5303901" y="0"/>
                  </a:lnTo>
                  <a:lnTo>
                    <a:pt x="5303901" y="908558"/>
                  </a:lnTo>
                  <a:lnTo>
                    <a:pt x="0" y="908558"/>
                  </a:lnTo>
                  <a:lnTo>
                    <a:pt x="0" y="0"/>
                  </a:lnTo>
                  <a:close/>
                </a:path>
              </a:pathLst>
            </a:custGeom>
            <a:blipFill>
              <a:blip r:embed="rId4"/>
              <a:stretch>
                <a:fillRect b="-5"/>
              </a:stretch>
            </a:blipFill>
          </p:spPr>
          <p:txBody>
            <a:bodyPr/>
            <a:lstStyle/>
            <a:p>
              <a:endParaRPr lang="it-IT"/>
            </a:p>
          </p:txBody>
        </p:sp>
      </p:grpSp>
      <p:grpSp>
        <p:nvGrpSpPr>
          <p:cNvPr id="16" name="Group 16"/>
          <p:cNvGrpSpPr/>
          <p:nvPr/>
        </p:nvGrpSpPr>
        <p:grpSpPr>
          <a:xfrm>
            <a:off x="7980293" y="8738265"/>
            <a:ext cx="3505772" cy="1177648"/>
            <a:chOff x="0" y="0"/>
            <a:chExt cx="4476344" cy="1503680"/>
          </a:xfrm>
        </p:grpSpPr>
        <p:sp>
          <p:nvSpPr>
            <p:cNvPr id="17" name="Freeform 17"/>
            <p:cNvSpPr/>
            <p:nvPr/>
          </p:nvSpPr>
          <p:spPr>
            <a:xfrm>
              <a:off x="0" y="0"/>
              <a:ext cx="4476369" cy="1503680"/>
            </a:xfrm>
            <a:custGeom>
              <a:avLst/>
              <a:gdLst/>
              <a:ahLst/>
              <a:cxnLst/>
              <a:rect l="l" t="t" r="r" b="b"/>
              <a:pathLst>
                <a:path w="4476369" h="1503680">
                  <a:moveTo>
                    <a:pt x="0" y="0"/>
                  </a:moveTo>
                  <a:lnTo>
                    <a:pt x="4476369" y="0"/>
                  </a:lnTo>
                  <a:lnTo>
                    <a:pt x="4476369" y="1503680"/>
                  </a:lnTo>
                  <a:lnTo>
                    <a:pt x="0" y="1503680"/>
                  </a:lnTo>
                  <a:lnTo>
                    <a:pt x="0" y="0"/>
                  </a:lnTo>
                  <a:close/>
                </a:path>
              </a:pathLst>
            </a:custGeom>
            <a:blipFill>
              <a:blip r:embed="rId5"/>
              <a:stretch>
                <a:fillRect/>
              </a:stretch>
            </a:blipFill>
          </p:spPr>
          <p:txBody>
            <a:bodyPr/>
            <a:lstStyle/>
            <a:p>
              <a:endParaRPr lang="it-IT"/>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Freeform 4"/>
          <p:cNvSpPr/>
          <p:nvPr/>
        </p:nvSpPr>
        <p:spPr>
          <a:xfrm>
            <a:off x="9929288" y="0"/>
            <a:ext cx="8358712" cy="10464209"/>
          </a:xfrm>
          <a:custGeom>
            <a:avLst/>
            <a:gdLst/>
            <a:ahLst/>
            <a:cxnLst/>
            <a:rect l="l" t="t" r="r" b="b"/>
            <a:pathLst>
              <a:path w="8358712" h="10464209">
                <a:moveTo>
                  <a:pt x="0" y="0"/>
                </a:moveTo>
                <a:lnTo>
                  <a:pt x="8358712" y="0"/>
                </a:lnTo>
                <a:lnTo>
                  <a:pt x="8358712" y="10464209"/>
                </a:lnTo>
                <a:lnTo>
                  <a:pt x="0" y="10464209"/>
                </a:lnTo>
                <a:lnTo>
                  <a:pt x="0" y="0"/>
                </a:lnTo>
                <a:close/>
              </a:path>
            </a:pathLst>
          </a:custGeom>
          <a:blipFill>
            <a:blip r:embed="rId3"/>
            <a:stretch>
              <a:fillRect l="-8646" t="-15080" r="-10875" b="-10102"/>
            </a:stretch>
          </a:blipFill>
        </p:spPr>
        <p:txBody>
          <a:bodyPr/>
          <a:lstStyle/>
          <a:p>
            <a:endParaRPr lang="it-IT"/>
          </a:p>
        </p:txBody>
      </p:sp>
      <p:sp>
        <p:nvSpPr>
          <p:cNvPr id="5" name="Freeform 5"/>
          <p:cNvSpPr/>
          <p:nvPr/>
        </p:nvSpPr>
        <p:spPr>
          <a:xfrm>
            <a:off x="777240" y="4992047"/>
            <a:ext cx="7552240" cy="3599484"/>
          </a:xfrm>
          <a:custGeom>
            <a:avLst/>
            <a:gdLst/>
            <a:ahLst/>
            <a:cxnLst/>
            <a:rect l="l" t="t" r="r" b="b"/>
            <a:pathLst>
              <a:path w="7552240" h="3599484">
                <a:moveTo>
                  <a:pt x="0" y="0"/>
                </a:moveTo>
                <a:lnTo>
                  <a:pt x="7552240" y="0"/>
                </a:lnTo>
                <a:lnTo>
                  <a:pt x="7552240" y="3599484"/>
                </a:lnTo>
                <a:lnTo>
                  <a:pt x="0" y="3599484"/>
                </a:lnTo>
                <a:lnTo>
                  <a:pt x="0" y="0"/>
                </a:lnTo>
                <a:close/>
              </a:path>
            </a:pathLst>
          </a:custGeom>
          <a:blipFill>
            <a:blip r:embed="rId4"/>
            <a:stretch>
              <a:fillRect t="-2941" b="-2941"/>
            </a:stretch>
          </a:blipFill>
        </p:spPr>
        <p:txBody>
          <a:bodyPr/>
          <a:lstStyle/>
          <a:p>
            <a:endParaRPr lang="it-IT"/>
          </a:p>
        </p:txBody>
      </p:sp>
      <p:sp>
        <p:nvSpPr>
          <p:cNvPr id="6" name="TextBox 6"/>
          <p:cNvSpPr txBox="1"/>
          <p:nvPr/>
        </p:nvSpPr>
        <p:spPr>
          <a:xfrm>
            <a:off x="1829748" y="1452975"/>
            <a:ext cx="14893100" cy="1143010"/>
          </a:xfrm>
          <a:prstGeom prst="rect">
            <a:avLst/>
          </a:prstGeom>
        </p:spPr>
        <p:txBody>
          <a:bodyPr lIns="0" tIns="0" rIns="0" bIns="0" rtlCol="0" anchor="t">
            <a:spAutoFit/>
          </a:bodyPr>
          <a:lstStyle/>
          <a:p>
            <a:pPr algn="just">
              <a:lnSpc>
                <a:spcPts val="7947"/>
              </a:lnSpc>
              <a:spcBef>
                <a:spcPct val="0"/>
              </a:spcBef>
            </a:pPr>
            <a:r>
              <a:rPr lang="en-US" sz="6622" b="1" spc="470">
                <a:solidFill>
                  <a:srgbClr val="00366D"/>
                </a:solidFill>
                <a:latin typeface="Calibri (MS) Bold"/>
                <a:ea typeface="Calibri (MS) Bold"/>
                <a:cs typeface="Calibri (MS) Bold"/>
                <a:sym typeface="Calibri (MS) Bold"/>
              </a:rPr>
              <a:t>Obesità in una rete </a:t>
            </a:r>
          </a:p>
        </p:txBody>
      </p:sp>
      <p:sp>
        <p:nvSpPr>
          <p:cNvPr id="7" name="TextBox 7"/>
          <p:cNvSpPr txBox="1"/>
          <p:nvPr/>
        </p:nvSpPr>
        <p:spPr>
          <a:xfrm>
            <a:off x="777240" y="3442323"/>
            <a:ext cx="8797858" cy="1282074"/>
          </a:xfrm>
          <a:prstGeom prst="rect">
            <a:avLst/>
          </a:prstGeom>
        </p:spPr>
        <p:txBody>
          <a:bodyPr lIns="0" tIns="0" rIns="0" bIns="0" rtlCol="0" anchor="t">
            <a:spAutoFit/>
          </a:bodyPr>
          <a:lstStyle/>
          <a:p>
            <a:pPr algn="just">
              <a:lnSpc>
                <a:spcPts val="3360"/>
              </a:lnSpc>
            </a:pPr>
            <a:r>
              <a:rPr lang="en-US" sz="2400">
                <a:solidFill>
                  <a:srgbClr val="000000"/>
                </a:solidFill>
                <a:latin typeface="Calibri (MS)"/>
                <a:ea typeface="Calibri (MS)"/>
                <a:cs typeface="Calibri (MS)"/>
                <a:sym typeface="Calibri (MS)"/>
              </a:rPr>
              <a:t>Ogni nodo rappresenta una persona. I nodi con bordi blu sono uomini e quelli con bordi rossi sono donne. Le dimensioni di ciascun nodo è proporzionale all’indice di massa corporea della persona (BMI).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TextBox 4"/>
          <p:cNvSpPr txBox="1"/>
          <p:nvPr/>
        </p:nvSpPr>
        <p:spPr>
          <a:xfrm>
            <a:off x="4260256" y="4753316"/>
            <a:ext cx="9525" cy="647019"/>
          </a:xfrm>
          <a:prstGeom prst="rect">
            <a:avLst/>
          </a:prstGeom>
        </p:spPr>
        <p:txBody>
          <a:bodyPr lIns="0" tIns="0" rIns="0" bIns="0" rtlCol="0" anchor="t">
            <a:spAutoFit/>
          </a:bodyPr>
          <a:lstStyle/>
          <a:p>
            <a:pPr algn="ctr">
              <a:lnSpc>
                <a:spcPts val="4759"/>
              </a:lnSpc>
            </a:pPr>
            <a:endParaRPr/>
          </a:p>
        </p:txBody>
      </p:sp>
      <p:sp>
        <p:nvSpPr>
          <p:cNvPr id="5" name="TextBox 5"/>
          <p:cNvSpPr txBox="1"/>
          <p:nvPr/>
        </p:nvSpPr>
        <p:spPr>
          <a:xfrm>
            <a:off x="1044676" y="3419157"/>
            <a:ext cx="16198647" cy="3470694"/>
          </a:xfrm>
          <a:prstGeom prst="rect">
            <a:avLst/>
          </a:prstGeom>
        </p:spPr>
        <p:txBody>
          <a:bodyPr wrap="square" lIns="0" tIns="0" rIns="0" bIns="0" rtlCol="0" anchor="t">
            <a:spAutoFit/>
          </a:bodyPr>
          <a:lstStyle/>
          <a:p>
            <a:pPr algn="just">
              <a:lnSpc>
                <a:spcPts val="3920"/>
              </a:lnSpc>
            </a:pPr>
            <a:r>
              <a:rPr lang="en-US" sz="2800" dirty="0">
                <a:solidFill>
                  <a:srgbClr val="000000"/>
                </a:solidFill>
                <a:latin typeface="Calibri (MS)"/>
                <a:ea typeface="Calibri (MS)"/>
                <a:cs typeface="Calibri (MS)"/>
                <a:sym typeface="Calibri (MS)"/>
              </a:rPr>
              <a:t>Il </a:t>
            </a:r>
            <a:r>
              <a:rPr lang="en-US" sz="2800" dirty="0" err="1">
                <a:solidFill>
                  <a:srgbClr val="000000"/>
                </a:solidFill>
                <a:latin typeface="Calibri (MS)"/>
                <a:ea typeface="Calibri (MS)"/>
                <a:cs typeface="Calibri (MS)"/>
                <a:sym typeface="Calibri (MS)"/>
              </a:rPr>
              <a:t>percorso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bariatrico</a:t>
            </a:r>
            <a:r>
              <a:rPr lang="en-US" sz="2800" dirty="0">
                <a:solidFill>
                  <a:srgbClr val="000000"/>
                </a:solidFill>
                <a:latin typeface="Calibri (MS)"/>
                <a:ea typeface="Calibri (MS)"/>
                <a:cs typeface="Calibri (MS)"/>
                <a:sym typeface="Calibri (MS)"/>
              </a:rPr>
              <a:t> è un </a:t>
            </a:r>
            <a:r>
              <a:rPr lang="en-US" sz="2800" dirty="0" err="1">
                <a:solidFill>
                  <a:srgbClr val="000000"/>
                </a:solidFill>
                <a:latin typeface="Calibri (MS)"/>
                <a:ea typeface="Calibri (MS)"/>
                <a:cs typeface="Calibri (MS)"/>
                <a:sym typeface="Calibri (MS)"/>
              </a:rPr>
              <a:t>percorso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relazionale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interdisciplinare</a:t>
            </a:r>
            <a:r>
              <a:rPr lang="en-US" sz="2800" dirty="0">
                <a:solidFill>
                  <a:srgbClr val="000000"/>
                </a:solidFill>
                <a:latin typeface="Calibri (MS)"/>
                <a:ea typeface="Calibri (MS)"/>
                <a:cs typeface="Calibri (MS)"/>
                <a:sym typeface="Calibri (MS)"/>
              </a:rPr>
              <a:t> per il </a:t>
            </a:r>
            <a:r>
              <a:rPr lang="en-US" sz="2800" dirty="0" err="1">
                <a:solidFill>
                  <a:srgbClr val="000000"/>
                </a:solidFill>
                <a:latin typeface="Calibri (MS)"/>
                <a:ea typeface="Calibri (MS)"/>
                <a:cs typeface="Calibri (MS)"/>
                <a:sym typeface="Calibri (MS)"/>
              </a:rPr>
              <a:t>trattamento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dell’obesità</a:t>
            </a:r>
            <a:endParaRPr lang="en-US" sz="2800" dirty="0">
              <a:solidFill>
                <a:srgbClr val="000000"/>
              </a:solidFill>
              <a:latin typeface="Calibri (MS)"/>
              <a:ea typeface="Calibri (MS)"/>
              <a:cs typeface="Calibri (MS)"/>
              <a:sym typeface="Calibri (MS)"/>
            </a:endParaRPr>
          </a:p>
          <a:p>
            <a:pPr algn="just">
              <a:lnSpc>
                <a:spcPts val="3920"/>
              </a:lnSpc>
            </a:pPr>
            <a:endParaRPr lang="en-US" sz="2800" dirty="0">
              <a:solidFill>
                <a:srgbClr val="000000"/>
              </a:solidFill>
              <a:latin typeface="Calibri (MS)"/>
              <a:ea typeface="Calibri (MS)"/>
              <a:cs typeface="Calibri (MS)"/>
              <a:sym typeface="Calibri (MS)"/>
            </a:endParaRPr>
          </a:p>
          <a:p>
            <a:pPr algn="just">
              <a:lnSpc>
                <a:spcPts val="3920"/>
              </a:lnSpc>
            </a:pPr>
            <a:r>
              <a:rPr lang="it-IT" sz="2800" dirty="0">
                <a:solidFill>
                  <a:srgbClr val="000000"/>
                </a:solidFill>
                <a:latin typeface="Calibri (MS)"/>
                <a:ea typeface="Calibri (MS)"/>
                <a:cs typeface="Calibri (MS)"/>
                <a:sym typeface="Calibri (MS)"/>
              </a:rPr>
              <a:t>Psicoterapia di gruppo: </a:t>
            </a:r>
          </a:p>
          <a:p>
            <a:pPr marL="457200" indent="-457200" algn="just">
              <a:lnSpc>
                <a:spcPts val="3920"/>
              </a:lnSpc>
              <a:buFont typeface="Arial" panose="020B0604020202020204" pitchFamily="34" charset="0"/>
              <a:buChar char="•"/>
            </a:pPr>
            <a:r>
              <a:rPr lang="it-IT" sz="2800" dirty="0">
                <a:solidFill>
                  <a:srgbClr val="000000"/>
                </a:solidFill>
                <a:latin typeface="Calibri (MS)"/>
                <a:ea typeface="Calibri (MS)"/>
                <a:cs typeface="Calibri (MS)"/>
                <a:sym typeface="Calibri (MS)"/>
              </a:rPr>
              <a:t>una volta che il peso si stabilizza </a:t>
            </a:r>
          </a:p>
          <a:p>
            <a:pPr marL="457200" indent="-457200" algn="just">
              <a:lnSpc>
                <a:spcPts val="3920"/>
              </a:lnSpc>
              <a:buFont typeface="Arial" panose="020B0604020202020204" pitchFamily="34" charset="0"/>
              <a:buChar char="•"/>
            </a:pPr>
            <a:r>
              <a:rPr lang="it-IT" sz="2800" dirty="0">
                <a:solidFill>
                  <a:srgbClr val="000000"/>
                </a:solidFill>
                <a:latin typeface="Calibri (MS)"/>
                <a:ea typeface="Calibri (MS)"/>
                <a:cs typeface="Calibri (MS)"/>
                <a:sym typeface="Calibri (MS)"/>
              </a:rPr>
              <a:t>Emozioni e percezioni del nuovo corpo</a:t>
            </a:r>
          </a:p>
          <a:p>
            <a:pPr marL="457200" indent="-457200" algn="just">
              <a:lnSpc>
                <a:spcPts val="3920"/>
              </a:lnSpc>
              <a:buFont typeface="Arial" panose="020B0604020202020204" pitchFamily="34" charset="0"/>
              <a:buChar char="•"/>
            </a:pPr>
            <a:r>
              <a:rPr lang="it-IT" sz="2800" dirty="0">
                <a:solidFill>
                  <a:srgbClr val="000000"/>
                </a:solidFill>
                <a:latin typeface="Calibri (MS)"/>
                <a:ea typeface="Calibri (MS)"/>
                <a:cs typeface="Calibri (MS)"/>
                <a:sym typeface="Calibri (MS)"/>
              </a:rPr>
              <a:t>Costruzione della nuova immagine corporea</a:t>
            </a:r>
          </a:p>
          <a:p>
            <a:pPr algn="just">
              <a:lnSpc>
                <a:spcPts val="3920"/>
              </a:lnSpc>
            </a:pPr>
            <a:endParaRPr lang="it-IT" sz="2800" dirty="0">
              <a:solidFill>
                <a:srgbClr val="000000"/>
              </a:solidFill>
              <a:latin typeface="Calibri (MS)"/>
              <a:ea typeface="Calibri (MS)"/>
              <a:cs typeface="Calibri (MS)"/>
              <a:sym typeface="Calibri (MS)"/>
            </a:endParaRPr>
          </a:p>
        </p:txBody>
      </p:sp>
      <p:pic>
        <p:nvPicPr>
          <p:cNvPr id="8" name="Immagine 7">
            <a:extLst>
              <a:ext uri="{FF2B5EF4-FFF2-40B4-BE49-F238E27FC236}">
                <a16:creationId xmlns:a16="http://schemas.microsoft.com/office/drawing/2014/main" id="{19C34353-5018-0DA0-5313-15D691BF8C4A}"/>
              </a:ext>
            </a:extLst>
          </p:cNvPr>
          <p:cNvPicPr>
            <a:picLocks noChangeAspect="1"/>
          </p:cNvPicPr>
          <p:nvPr/>
        </p:nvPicPr>
        <p:blipFill>
          <a:blip r:embed="rId2"/>
          <a:stretch>
            <a:fillRect/>
          </a:stretch>
        </p:blipFill>
        <p:spPr>
          <a:xfrm>
            <a:off x="8382000" y="241621"/>
            <a:ext cx="9677400" cy="3177536"/>
          </a:xfrm>
          <a:prstGeom prst="rect">
            <a:avLst/>
          </a:prstGeom>
        </p:spPr>
      </p:pic>
      <p:sp>
        <p:nvSpPr>
          <p:cNvPr id="10" name="CasellaDiTesto 9">
            <a:extLst>
              <a:ext uri="{FF2B5EF4-FFF2-40B4-BE49-F238E27FC236}">
                <a16:creationId xmlns:a16="http://schemas.microsoft.com/office/drawing/2014/main" id="{6079B930-561D-53F0-9215-AC28DFE51FAC}"/>
              </a:ext>
            </a:extLst>
          </p:cNvPr>
          <p:cNvSpPr txBox="1"/>
          <p:nvPr/>
        </p:nvSpPr>
        <p:spPr>
          <a:xfrm>
            <a:off x="1044676" y="6596693"/>
            <a:ext cx="16319399" cy="3108543"/>
          </a:xfrm>
          <a:prstGeom prst="rect">
            <a:avLst/>
          </a:prstGeom>
          <a:noFill/>
        </p:spPr>
        <p:txBody>
          <a:bodyPr wrap="square">
            <a:spAutoFit/>
          </a:bodyPr>
          <a:lstStyle/>
          <a:p>
            <a:pPr marL="457200" indent="-457200">
              <a:buFont typeface="Arial" panose="020B0604020202020204" pitchFamily="34" charset="0"/>
              <a:buChar char="•"/>
            </a:pPr>
            <a:r>
              <a:rPr lang="it-IT" sz="2800" dirty="0"/>
              <a:t>la psicoterapia di gruppo può essere difficile da organizzare</a:t>
            </a:r>
          </a:p>
          <a:p>
            <a:pPr marL="457200" indent="-457200">
              <a:buFont typeface="Arial" panose="020B0604020202020204" pitchFamily="34" charset="0"/>
              <a:buChar char="•"/>
            </a:pPr>
            <a:r>
              <a:rPr lang="it-IT" sz="2800" dirty="0"/>
              <a:t>modalità poco rappresentata nel percorso bariatrico</a:t>
            </a:r>
          </a:p>
          <a:p>
            <a:pPr marL="457200" indent="-457200">
              <a:buFont typeface="Arial" panose="020B0604020202020204" pitchFamily="34" charset="0"/>
              <a:buChar char="•"/>
            </a:pPr>
            <a:r>
              <a:rPr lang="it-IT" sz="2800" dirty="0"/>
              <a:t>non disponibili tramite il sistema sanitario pubblico.</a:t>
            </a:r>
          </a:p>
          <a:p>
            <a:pPr marL="457200" indent="-457200">
              <a:buFont typeface="Arial" panose="020B0604020202020204" pitchFamily="34" charset="0"/>
              <a:buChar char="•"/>
            </a:pPr>
            <a:endParaRPr lang="it-IT" sz="2800" dirty="0"/>
          </a:p>
          <a:p>
            <a:r>
              <a:rPr lang="it-IT" sz="2800" dirty="0"/>
              <a:t>Le procedure e gli interventi specifici di questo particolare follow-up dovrebbero sempre completare le procedure standard di follow-up per assistere il paziente attraverso lo scenario complesso di nuovi disturbi mentali a esordio recente.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Freeform 4"/>
          <p:cNvSpPr/>
          <p:nvPr/>
        </p:nvSpPr>
        <p:spPr>
          <a:xfrm>
            <a:off x="13569598" y="-32256"/>
            <a:ext cx="4718402" cy="10287000"/>
          </a:xfrm>
          <a:custGeom>
            <a:avLst/>
            <a:gdLst/>
            <a:ahLst/>
            <a:cxnLst/>
            <a:rect l="l" t="t" r="r" b="b"/>
            <a:pathLst>
              <a:path w="4718402" h="10287000">
                <a:moveTo>
                  <a:pt x="0" y="0"/>
                </a:moveTo>
                <a:lnTo>
                  <a:pt x="4718402" y="0"/>
                </a:lnTo>
                <a:lnTo>
                  <a:pt x="4718402" y="10287000"/>
                </a:lnTo>
                <a:lnTo>
                  <a:pt x="0" y="10287000"/>
                </a:lnTo>
                <a:lnTo>
                  <a:pt x="0" y="0"/>
                </a:lnTo>
                <a:close/>
              </a:path>
            </a:pathLst>
          </a:custGeom>
          <a:blipFill>
            <a:blip r:embed="rId3"/>
            <a:stretch>
              <a:fillRect l="-22434" r="-4871"/>
            </a:stretch>
          </a:blipFill>
        </p:spPr>
        <p:txBody>
          <a:bodyPr/>
          <a:lstStyle/>
          <a:p>
            <a:endParaRPr lang="it-IT"/>
          </a:p>
        </p:txBody>
      </p:sp>
      <p:sp>
        <p:nvSpPr>
          <p:cNvPr id="5" name="TextBox 5"/>
          <p:cNvSpPr txBox="1"/>
          <p:nvPr/>
        </p:nvSpPr>
        <p:spPr>
          <a:xfrm>
            <a:off x="1752600" y="461249"/>
            <a:ext cx="10727048" cy="3996451"/>
          </a:xfrm>
          <a:prstGeom prst="rect">
            <a:avLst/>
          </a:prstGeom>
        </p:spPr>
        <p:txBody>
          <a:bodyPr lIns="0" tIns="0" rIns="0" bIns="0" rtlCol="0" anchor="t">
            <a:spAutoFit/>
          </a:bodyPr>
          <a:lstStyle/>
          <a:p>
            <a:pPr algn="just">
              <a:lnSpc>
                <a:spcPts val="3920"/>
              </a:lnSpc>
              <a:spcBef>
                <a:spcPct val="0"/>
              </a:spcBef>
            </a:pPr>
            <a:r>
              <a:rPr lang="en-US" sz="2800" dirty="0">
                <a:solidFill>
                  <a:srgbClr val="000000"/>
                </a:solidFill>
                <a:latin typeface="Calibri (MS)"/>
                <a:ea typeface="Calibri (MS)"/>
                <a:cs typeface="Calibri (MS)"/>
                <a:sym typeface="Calibri (MS)"/>
              </a:rPr>
              <a:t>Il </a:t>
            </a:r>
            <a:r>
              <a:rPr lang="en-US" sz="2800" dirty="0" err="1">
                <a:solidFill>
                  <a:srgbClr val="000000"/>
                </a:solidFill>
                <a:latin typeface="Calibri (MS)"/>
                <a:ea typeface="Calibri (MS)"/>
                <a:cs typeface="Calibri (MS)"/>
                <a:sym typeface="Calibri (MS)"/>
              </a:rPr>
              <a:t>periodo</a:t>
            </a:r>
            <a:r>
              <a:rPr lang="en-US" sz="2800" dirty="0">
                <a:solidFill>
                  <a:srgbClr val="000000"/>
                </a:solidFill>
                <a:latin typeface="Calibri (MS)"/>
                <a:ea typeface="Calibri (MS)"/>
                <a:cs typeface="Calibri (MS)"/>
                <a:sym typeface="Calibri (MS)"/>
              </a:rPr>
              <a:t> pre e post-</a:t>
            </a:r>
            <a:r>
              <a:rPr lang="en-US" sz="2800" dirty="0" err="1">
                <a:solidFill>
                  <a:srgbClr val="000000"/>
                </a:solidFill>
                <a:latin typeface="Calibri (MS)"/>
                <a:ea typeface="Calibri (MS)"/>
                <a:cs typeface="Calibri (MS)"/>
                <a:sym typeface="Calibri (MS)"/>
              </a:rPr>
              <a:t>operatorio</a:t>
            </a:r>
            <a:r>
              <a:rPr lang="en-US" sz="2800" dirty="0">
                <a:solidFill>
                  <a:srgbClr val="000000"/>
                </a:solidFill>
                <a:latin typeface="Calibri (MS)"/>
                <a:ea typeface="Calibri (MS)"/>
                <a:cs typeface="Calibri (MS)"/>
                <a:sym typeface="Calibri (MS)"/>
              </a:rPr>
              <a:t> è </a:t>
            </a:r>
            <a:r>
              <a:rPr lang="en-US" sz="2800" dirty="0" err="1">
                <a:solidFill>
                  <a:srgbClr val="000000"/>
                </a:solidFill>
                <a:latin typeface="Calibri (MS)"/>
                <a:ea typeface="Calibri (MS)"/>
                <a:cs typeface="Calibri (MS)"/>
                <a:sym typeface="Calibri (MS)"/>
              </a:rPr>
              <a:t>stato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associato</a:t>
            </a:r>
            <a:r>
              <a:rPr lang="en-US" sz="2800" dirty="0">
                <a:solidFill>
                  <a:srgbClr val="000000"/>
                </a:solidFill>
                <a:latin typeface="Calibri (MS)"/>
                <a:ea typeface="Calibri (MS)"/>
                <a:cs typeface="Calibri (MS)"/>
                <a:sym typeface="Calibri (MS)"/>
              </a:rPr>
              <a:t> a </a:t>
            </a:r>
            <a:r>
              <a:rPr lang="en-US" sz="2800" dirty="0" err="1">
                <a:solidFill>
                  <a:srgbClr val="000000"/>
                </a:solidFill>
                <a:latin typeface="Calibri (MS)"/>
                <a:ea typeface="Calibri (MS)"/>
                <a:cs typeface="Calibri (MS)"/>
                <a:sym typeface="Calibri (MS)"/>
              </a:rPr>
              <a:t>diversi</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cambiamenti</a:t>
            </a:r>
            <a:r>
              <a:rPr lang="en-US" sz="2800" dirty="0">
                <a:solidFill>
                  <a:srgbClr val="000000"/>
                </a:solidFill>
                <a:latin typeface="Calibri (MS)"/>
                <a:ea typeface="Calibri (MS)"/>
                <a:cs typeface="Calibri (MS)"/>
                <a:sym typeface="Calibri (MS)"/>
              </a:rPr>
              <a:t> e a </a:t>
            </a:r>
            <a:r>
              <a:rPr lang="en-US" sz="2800" dirty="0" err="1">
                <a:solidFill>
                  <a:srgbClr val="000000"/>
                </a:solidFill>
                <a:latin typeface="Calibri (MS)"/>
                <a:ea typeface="Calibri (MS)"/>
                <a:cs typeface="Calibri (MS)"/>
                <a:sym typeface="Calibri (MS)"/>
              </a:rPr>
              <a:t>livelli</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elevati</a:t>
            </a:r>
            <a:r>
              <a:rPr lang="en-US" sz="2800" dirty="0">
                <a:solidFill>
                  <a:srgbClr val="000000"/>
                </a:solidFill>
                <a:latin typeface="Calibri (MS)"/>
                <a:ea typeface="Calibri (MS)"/>
                <a:cs typeface="Calibri (MS)"/>
                <a:sym typeface="Calibri (MS)"/>
              </a:rPr>
              <a:t> di stress ed </a:t>
            </a:r>
            <a:r>
              <a:rPr lang="en-US" sz="2800" dirty="0" err="1">
                <a:solidFill>
                  <a:srgbClr val="000000"/>
                </a:solidFill>
                <a:latin typeface="Calibri (MS)"/>
                <a:ea typeface="Calibri (MS)"/>
                <a:cs typeface="Calibri (MS)"/>
                <a:sym typeface="Calibri (MS)"/>
              </a:rPr>
              <a:t>ansio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legati</a:t>
            </a:r>
            <a:r>
              <a:rPr lang="en-US" sz="2800" dirty="0">
                <a:solidFill>
                  <a:srgbClr val="000000"/>
                </a:solidFill>
                <a:latin typeface="Calibri (MS)"/>
                <a:ea typeface="Calibri (MS)"/>
                <a:cs typeface="Calibri (MS)"/>
                <a:sym typeface="Calibri (MS)"/>
              </a:rPr>
              <a:t> non tanto alla </a:t>
            </a:r>
            <a:r>
              <a:rPr lang="en-US" sz="2800" dirty="0" err="1">
                <a:solidFill>
                  <a:srgbClr val="000000"/>
                </a:solidFill>
                <a:latin typeface="Calibri (MS)"/>
                <a:ea typeface="Calibri (MS)"/>
                <a:cs typeface="Calibri (MS)"/>
                <a:sym typeface="Calibri (MS)"/>
              </a:rPr>
              <a:t>procedura</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chirurgica</a:t>
            </a:r>
            <a:r>
              <a:rPr lang="en-US" sz="2800" dirty="0">
                <a:solidFill>
                  <a:srgbClr val="000000"/>
                </a:solidFill>
                <a:latin typeface="Calibri (MS)"/>
                <a:ea typeface="Calibri (MS)"/>
                <a:cs typeface="Calibri (MS)"/>
                <a:sym typeface="Calibri (MS)"/>
              </a:rPr>
              <a:t> in </a:t>
            </a:r>
            <a:r>
              <a:rPr lang="en-US" sz="2800" dirty="0" err="1">
                <a:solidFill>
                  <a:srgbClr val="000000"/>
                </a:solidFill>
                <a:latin typeface="Calibri (MS)"/>
                <a:ea typeface="Calibri (MS)"/>
                <a:cs typeface="Calibri (MS)"/>
                <a:sym typeface="Calibri (MS)"/>
              </a:rPr>
              <a:t>sé</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quanto</a:t>
            </a:r>
            <a:r>
              <a:rPr lang="en-US" sz="2800" dirty="0">
                <a:solidFill>
                  <a:srgbClr val="000000"/>
                </a:solidFill>
                <a:latin typeface="Calibri (MS)"/>
                <a:ea typeface="Calibri (MS)"/>
                <a:cs typeface="Calibri (MS)"/>
                <a:sym typeface="Calibri (MS)"/>
              </a:rPr>
              <a:t> ai </a:t>
            </a:r>
            <a:r>
              <a:rPr lang="en-US" sz="2800" dirty="0" err="1">
                <a:solidFill>
                  <a:srgbClr val="000000"/>
                </a:solidFill>
                <a:latin typeface="Calibri (MS)"/>
                <a:ea typeface="Calibri (MS)"/>
                <a:cs typeface="Calibri (MS)"/>
                <a:sym typeface="Calibri (MS)"/>
              </a:rPr>
              <a:t>cambiamenti</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nelle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relazioni</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interpersonali</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agli</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eventi</a:t>
            </a:r>
            <a:r>
              <a:rPr lang="en-US" sz="2800" dirty="0">
                <a:solidFill>
                  <a:srgbClr val="000000"/>
                </a:solidFill>
                <a:latin typeface="Calibri (MS)"/>
                <a:ea typeface="Calibri (MS)"/>
                <a:cs typeface="Calibri (MS)"/>
                <a:sym typeface="Calibri (MS)"/>
              </a:rPr>
              <a:t> di vita, al </a:t>
            </a:r>
            <a:r>
              <a:rPr lang="en-US" sz="2800" dirty="0" err="1">
                <a:solidFill>
                  <a:srgbClr val="000000"/>
                </a:solidFill>
                <a:latin typeface="Calibri (MS)"/>
                <a:ea typeface="Calibri (MS)"/>
                <a:cs typeface="Calibri (MS)"/>
                <a:sym typeface="Calibri (MS)"/>
              </a:rPr>
              <a:t>lavoro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all'immagine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corporea</a:t>
            </a:r>
            <a:r>
              <a:rPr lang="en-US" sz="2800" dirty="0">
                <a:solidFill>
                  <a:srgbClr val="000000"/>
                </a:solidFill>
                <a:latin typeface="Calibri (MS)"/>
                <a:ea typeface="Calibri (MS)"/>
                <a:cs typeface="Calibri (MS)"/>
                <a:sym typeface="Calibri (MS)"/>
              </a:rPr>
              <a:t>. </a:t>
            </a:r>
          </a:p>
          <a:p>
            <a:pPr algn="just">
              <a:lnSpc>
                <a:spcPts val="3920"/>
              </a:lnSpc>
              <a:spcBef>
                <a:spcPct val="0"/>
              </a:spcBef>
            </a:pPr>
            <a:endParaRPr lang="en-US" sz="2800" dirty="0">
              <a:solidFill>
                <a:srgbClr val="000000"/>
              </a:solidFill>
              <a:latin typeface="Calibri (MS)"/>
              <a:ea typeface="Calibri (MS)"/>
              <a:cs typeface="Calibri (MS)"/>
              <a:sym typeface="Calibri (MS)"/>
            </a:endParaRPr>
          </a:p>
          <a:p>
            <a:pPr algn="just">
              <a:lnSpc>
                <a:spcPts val="3920"/>
              </a:lnSpc>
              <a:spcBef>
                <a:spcPct val="0"/>
              </a:spcBef>
            </a:pPr>
            <a:r>
              <a:rPr lang="en-US" sz="2800" dirty="0" err="1">
                <a:solidFill>
                  <a:srgbClr val="000000"/>
                </a:solidFill>
                <a:latin typeface="Calibri (MS)"/>
                <a:ea typeface="Calibri (MS)"/>
                <a:cs typeface="Calibri (MS)"/>
                <a:sym typeface="Calibri (MS)"/>
              </a:rPr>
              <a:t>L'équipe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interdiscliplinare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fornisce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psicoeducazione</a:t>
            </a:r>
            <a:r>
              <a:rPr lang="en-US" sz="2800" dirty="0">
                <a:solidFill>
                  <a:srgbClr val="000000"/>
                </a:solidFill>
                <a:latin typeface="Calibri (MS)"/>
                <a:ea typeface="Calibri (MS)"/>
                <a:cs typeface="Calibri (MS)"/>
                <a:sym typeface="Calibri (MS)"/>
              </a:rPr>
              <a:t> e </a:t>
            </a:r>
            <a:r>
              <a:rPr lang="en-US" sz="2800" dirty="0" err="1">
                <a:solidFill>
                  <a:srgbClr val="000000"/>
                </a:solidFill>
                <a:latin typeface="Calibri (MS)"/>
                <a:ea typeface="Calibri (MS)"/>
                <a:cs typeface="Calibri (MS)"/>
                <a:sym typeface="Calibri (MS)"/>
              </a:rPr>
              <a:t>supporto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clinico</a:t>
            </a:r>
            <a:r>
              <a:rPr lang="en-US" sz="2800" dirty="0">
                <a:solidFill>
                  <a:srgbClr val="000000"/>
                </a:solidFill>
                <a:latin typeface="Calibri (MS)"/>
                <a:ea typeface="Calibri (MS)"/>
                <a:cs typeface="Calibri (MS)"/>
                <a:sym typeface="Calibri (MS)"/>
              </a:rPr>
              <a:t> ed </a:t>
            </a:r>
            <a:r>
              <a:rPr lang="en-US" sz="2800" dirty="0" err="1">
                <a:solidFill>
                  <a:srgbClr val="000000"/>
                </a:solidFill>
                <a:latin typeface="Calibri (MS)"/>
                <a:ea typeface="Calibri (MS)"/>
                <a:cs typeface="Calibri (MS)"/>
                <a:sym typeface="Calibri (MS)"/>
              </a:rPr>
              <a:t>accompagna</a:t>
            </a:r>
            <a:r>
              <a:rPr lang="en-US" sz="2800" dirty="0">
                <a:solidFill>
                  <a:srgbClr val="000000"/>
                </a:solidFill>
                <a:latin typeface="Calibri (MS)"/>
                <a:ea typeface="Calibri (MS)"/>
                <a:cs typeface="Calibri (MS)"/>
                <a:sym typeface="Calibri (MS)"/>
              </a:rPr>
              <a:t> il </a:t>
            </a:r>
            <a:r>
              <a:rPr lang="en-US" sz="2800" dirty="0" err="1">
                <a:solidFill>
                  <a:srgbClr val="000000"/>
                </a:solidFill>
                <a:latin typeface="Calibri (MS)"/>
                <a:ea typeface="Calibri (MS)"/>
                <a:cs typeface="Calibri (MS)"/>
                <a:sym typeface="Calibri (MS)"/>
              </a:rPr>
              <a:t>cambiamento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comportamentale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che</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avviene</a:t>
            </a:r>
            <a:r>
              <a:rPr lang="en-US" sz="2800" dirty="0">
                <a:solidFill>
                  <a:srgbClr val="000000"/>
                </a:solidFill>
                <a:latin typeface="Calibri (MS)"/>
                <a:ea typeface="Calibri (MS)"/>
                <a:cs typeface="Calibri (MS)"/>
                <a:sym typeface="Calibri (MS)"/>
              </a:rPr>
              <a:t> in casa, al </a:t>
            </a:r>
            <a:r>
              <a:rPr lang="en-US" sz="2800" dirty="0" err="1">
                <a:solidFill>
                  <a:srgbClr val="000000"/>
                </a:solidFill>
                <a:latin typeface="Calibri (MS)"/>
                <a:ea typeface="Calibri (MS)"/>
                <a:cs typeface="Calibri (MS)"/>
                <a:sym typeface="Calibri (MS)"/>
              </a:rPr>
              <a:t>lavoro</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tra</a:t>
            </a:r>
            <a:r>
              <a:rPr lang="en-US" sz="2800" dirty="0">
                <a:solidFill>
                  <a:srgbClr val="000000"/>
                </a:solidFill>
                <a:latin typeface="Calibri (MS)"/>
                <a:ea typeface="Calibri (MS)"/>
                <a:cs typeface="Calibri (MS)"/>
                <a:sym typeface="Calibri (MS)"/>
              </a:rPr>
              <a:t> amici, </a:t>
            </a:r>
            <a:r>
              <a:rPr lang="en-US" sz="2800" dirty="0" err="1">
                <a:solidFill>
                  <a:srgbClr val="000000"/>
                </a:solidFill>
                <a:latin typeface="Calibri (MS)"/>
                <a:ea typeface="Calibri (MS)"/>
                <a:cs typeface="Calibri (MS)"/>
                <a:sym typeface="Calibri (MS)"/>
              </a:rPr>
              <a:t>nei</a:t>
            </a:r>
            <a:r>
              <a:rPr lang="en-US" sz="2800" dirty="0">
                <a:solidFill>
                  <a:srgbClr val="000000"/>
                </a:solidFill>
                <a:latin typeface="Calibri (MS)"/>
                <a:ea typeface="Calibri (MS)"/>
                <a:cs typeface="Calibri (MS)"/>
                <a:sym typeface="Calibri (MS)"/>
              </a:rPr>
              <a:t> </a:t>
            </a:r>
            <a:r>
              <a:rPr lang="en-US" sz="2800" dirty="0" err="1">
                <a:solidFill>
                  <a:srgbClr val="000000"/>
                </a:solidFill>
                <a:latin typeface="Calibri (MS)"/>
                <a:ea typeface="Calibri (MS)"/>
                <a:cs typeface="Calibri (MS)"/>
                <a:sym typeface="Calibri (MS)"/>
              </a:rPr>
              <a:t>gruppi</a:t>
            </a:r>
            <a:r>
              <a:rPr lang="en-US" sz="2800" dirty="0">
                <a:solidFill>
                  <a:srgbClr val="000000"/>
                </a:solidFill>
                <a:latin typeface="Calibri (MS)"/>
                <a:ea typeface="Calibri (MS)"/>
                <a:cs typeface="Calibri (MS)"/>
                <a:sym typeface="Calibri (MS)"/>
              </a:rPr>
              <a:t>. </a:t>
            </a:r>
          </a:p>
        </p:txBody>
      </p:sp>
      <p:sp>
        <p:nvSpPr>
          <p:cNvPr id="7" name="CasellaDiTesto 6">
            <a:extLst>
              <a:ext uri="{FF2B5EF4-FFF2-40B4-BE49-F238E27FC236}">
                <a16:creationId xmlns:a16="http://schemas.microsoft.com/office/drawing/2014/main" id="{3EEB4E24-60FC-C1A7-DDC7-30A64F445B4A}"/>
              </a:ext>
            </a:extLst>
          </p:cNvPr>
          <p:cNvSpPr txBox="1"/>
          <p:nvPr/>
        </p:nvSpPr>
        <p:spPr>
          <a:xfrm>
            <a:off x="1096324" y="5111244"/>
            <a:ext cx="12039600" cy="3970318"/>
          </a:xfrm>
          <a:prstGeom prst="rect">
            <a:avLst/>
          </a:prstGeom>
          <a:noFill/>
        </p:spPr>
        <p:txBody>
          <a:bodyPr wrap="square">
            <a:spAutoFit/>
          </a:bodyPr>
          <a:lstStyle/>
          <a:p>
            <a:pPr algn="l"/>
            <a:r>
              <a:rPr lang="it-IT" sz="2800" b="0" i="0" u="none" strike="noStrike" baseline="0" dirty="0">
                <a:solidFill>
                  <a:srgbClr val="000000"/>
                </a:solidFill>
                <a:latin typeface="+mj-lt"/>
              </a:rPr>
              <a:t>Esempi specifici</a:t>
            </a:r>
          </a:p>
          <a:p>
            <a:pPr algn="l"/>
            <a:r>
              <a:rPr lang="it-IT" sz="2800" b="0" i="0" u="none" strike="noStrike" baseline="0" dirty="0">
                <a:solidFill>
                  <a:srgbClr val="000000"/>
                </a:solidFill>
                <a:latin typeface="+mj-lt"/>
              </a:rPr>
              <a:t>Condizioni psichiatriche Depressione, disturbi d’ansia, esacerbazione di disturbi alimentari preesistenti, sviluppo di nuovi modelli alimentari, trasferimento della dipendenza, disturbi psicotici, aumento del rischio di suicidio </a:t>
            </a:r>
            <a:endParaRPr lang="it-IT" sz="2800" dirty="0">
              <a:solidFill>
                <a:srgbClr val="000000"/>
              </a:solidFill>
              <a:latin typeface="+mj-lt"/>
            </a:endParaRPr>
          </a:p>
          <a:p>
            <a:pPr algn="l"/>
            <a:r>
              <a:rPr lang="it-IT" sz="2800" b="0" i="0" u="none" strike="noStrike" baseline="0" dirty="0">
                <a:solidFill>
                  <a:srgbClr val="000000"/>
                </a:solidFill>
                <a:latin typeface="+mj-lt"/>
              </a:rPr>
              <a:t> Immagine corporea e aspetto fisico Insoddisfazione persistente per il proprio corpo,</a:t>
            </a:r>
            <a:r>
              <a:rPr lang="it-IT" sz="2800" dirty="0">
                <a:solidFill>
                  <a:srgbClr val="000000"/>
                </a:solidFill>
                <a:latin typeface="+mj-lt"/>
              </a:rPr>
              <a:t> </a:t>
            </a:r>
            <a:r>
              <a:rPr lang="it-IT" sz="2800" b="0" i="0" u="none" strike="noStrike" baseline="0" dirty="0">
                <a:solidFill>
                  <a:srgbClr val="000000"/>
                </a:solidFill>
                <a:latin typeface="+mj-lt"/>
              </a:rPr>
              <a:t> frustrazione per l’aspetto fisico</a:t>
            </a:r>
            <a:r>
              <a:rPr lang="it-IT" sz="2800" dirty="0">
                <a:solidFill>
                  <a:srgbClr val="000000"/>
                </a:solidFill>
                <a:latin typeface="+mj-lt"/>
              </a:rPr>
              <a:t> </a:t>
            </a:r>
            <a:r>
              <a:rPr lang="it-IT" sz="2800" b="0" i="0" u="none" strike="noStrike" baseline="0" dirty="0">
                <a:solidFill>
                  <a:srgbClr val="000000"/>
                </a:solidFill>
                <a:latin typeface="+mj-lt"/>
              </a:rPr>
              <a:t>problemi legati all’eccesso di pelle</a:t>
            </a:r>
          </a:p>
          <a:p>
            <a:pPr algn="l"/>
            <a:r>
              <a:rPr lang="it-IT" sz="2800" b="0" i="0" u="none" strike="noStrike" baseline="0" dirty="0">
                <a:solidFill>
                  <a:srgbClr val="000000"/>
                </a:solidFill>
                <a:latin typeface="+mj-lt"/>
              </a:rPr>
              <a:t>Aspetti psicologici ed emotivi Riduzione del benessere psicologico apprendimento di nuovi limiti, cambiamenti nei valori personali, lutto per il “vecchio sé”, ambivalenza, disperazione, scoraggiamento, paura e frustrazione.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Freeform 4"/>
          <p:cNvSpPr/>
          <p:nvPr/>
        </p:nvSpPr>
        <p:spPr>
          <a:xfrm>
            <a:off x="8168159" y="165161"/>
            <a:ext cx="6431328" cy="3734320"/>
          </a:xfrm>
          <a:custGeom>
            <a:avLst/>
            <a:gdLst/>
            <a:ahLst/>
            <a:cxnLst/>
            <a:rect l="l" t="t" r="r" b="b"/>
            <a:pathLst>
              <a:path w="6431328" h="3734320">
                <a:moveTo>
                  <a:pt x="0" y="0"/>
                </a:moveTo>
                <a:lnTo>
                  <a:pt x="6431328" y="0"/>
                </a:lnTo>
                <a:lnTo>
                  <a:pt x="6431328" y="3734319"/>
                </a:lnTo>
                <a:lnTo>
                  <a:pt x="0" y="3734319"/>
                </a:lnTo>
                <a:lnTo>
                  <a:pt x="0" y="0"/>
                </a:lnTo>
                <a:close/>
              </a:path>
            </a:pathLst>
          </a:custGeom>
          <a:blipFill>
            <a:blip r:embed="rId2"/>
            <a:stretch>
              <a:fillRect/>
            </a:stretch>
          </a:blipFill>
        </p:spPr>
        <p:txBody>
          <a:bodyPr/>
          <a:lstStyle/>
          <a:p>
            <a:endParaRPr lang="it-IT"/>
          </a:p>
        </p:txBody>
      </p:sp>
      <p:sp>
        <p:nvSpPr>
          <p:cNvPr id="5" name="Freeform 5"/>
          <p:cNvSpPr/>
          <p:nvPr/>
        </p:nvSpPr>
        <p:spPr>
          <a:xfrm>
            <a:off x="1554480" y="611249"/>
            <a:ext cx="6613679" cy="2788519"/>
          </a:xfrm>
          <a:custGeom>
            <a:avLst/>
            <a:gdLst/>
            <a:ahLst/>
            <a:cxnLst/>
            <a:rect l="l" t="t" r="r" b="b"/>
            <a:pathLst>
              <a:path w="6613679" h="2788519">
                <a:moveTo>
                  <a:pt x="0" y="0"/>
                </a:moveTo>
                <a:lnTo>
                  <a:pt x="6613679" y="0"/>
                </a:lnTo>
                <a:lnTo>
                  <a:pt x="6613679" y="2788519"/>
                </a:lnTo>
                <a:lnTo>
                  <a:pt x="0" y="2788519"/>
                </a:lnTo>
                <a:lnTo>
                  <a:pt x="0" y="0"/>
                </a:lnTo>
                <a:close/>
              </a:path>
            </a:pathLst>
          </a:custGeom>
          <a:blipFill>
            <a:blip r:embed="rId3"/>
            <a:stretch>
              <a:fillRect b="-3801"/>
            </a:stretch>
          </a:blipFill>
        </p:spPr>
        <p:txBody>
          <a:bodyPr/>
          <a:lstStyle/>
          <a:p>
            <a:endParaRPr lang="it-IT"/>
          </a:p>
        </p:txBody>
      </p:sp>
      <p:sp>
        <p:nvSpPr>
          <p:cNvPr id="6" name="Freeform 6"/>
          <p:cNvSpPr/>
          <p:nvPr/>
        </p:nvSpPr>
        <p:spPr>
          <a:xfrm>
            <a:off x="14414636" y="0"/>
            <a:ext cx="3873364" cy="10287000"/>
          </a:xfrm>
          <a:custGeom>
            <a:avLst/>
            <a:gdLst/>
            <a:ahLst/>
            <a:cxnLst/>
            <a:rect l="l" t="t" r="r" b="b"/>
            <a:pathLst>
              <a:path w="3873364" h="10287000">
                <a:moveTo>
                  <a:pt x="0" y="0"/>
                </a:moveTo>
                <a:lnTo>
                  <a:pt x="3873364" y="0"/>
                </a:lnTo>
                <a:lnTo>
                  <a:pt x="3873364" y="10287000"/>
                </a:lnTo>
                <a:lnTo>
                  <a:pt x="0" y="10287000"/>
                </a:lnTo>
                <a:lnTo>
                  <a:pt x="0" y="0"/>
                </a:lnTo>
                <a:close/>
              </a:path>
            </a:pathLst>
          </a:custGeom>
          <a:blipFill>
            <a:blip r:embed="rId4"/>
            <a:stretch>
              <a:fillRect l="-11936"/>
            </a:stretch>
          </a:blipFill>
        </p:spPr>
        <p:txBody>
          <a:bodyPr/>
          <a:lstStyle/>
          <a:p>
            <a:endParaRPr lang="it-IT"/>
          </a:p>
        </p:txBody>
      </p:sp>
      <p:sp>
        <p:nvSpPr>
          <p:cNvPr id="7" name="TextBox 7"/>
          <p:cNvSpPr txBox="1"/>
          <p:nvPr/>
        </p:nvSpPr>
        <p:spPr>
          <a:xfrm>
            <a:off x="9139238" y="3236600"/>
            <a:ext cx="9525" cy="269185"/>
          </a:xfrm>
          <a:prstGeom prst="rect">
            <a:avLst/>
          </a:prstGeom>
        </p:spPr>
        <p:txBody>
          <a:bodyPr lIns="0" tIns="0" rIns="0" bIns="0" rtlCol="0" anchor="t">
            <a:spAutoFit/>
          </a:bodyPr>
          <a:lstStyle/>
          <a:p>
            <a:pPr algn="ctr">
              <a:lnSpc>
                <a:spcPts val="1960"/>
              </a:lnSpc>
              <a:spcBef>
                <a:spcPct val="0"/>
              </a:spcBef>
            </a:pPr>
            <a:endParaRPr/>
          </a:p>
        </p:txBody>
      </p:sp>
      <p:sp>
        <p:nvSpPr>
          <p:cNvPr id="8" name="TextBox 8"/>
          <p:cNvSpPr txBox="1"/>
          <p:nvPr/>
        </p:nvSpPr>
        <p:spPr>
          <a:xfrm>
            <a:off x="777240" y="4233629"/>
            <a:ext cx="13026930" cy="5006219"/>
          </a:xfrm>
          <a:prstGeom prst="rect">
            <a:avLst/>
          </a:prstGeom>
        </p:spPr>
        <p:txBody>
          <a:bodyPr lIns="0" tIns="0" rIns="0" bIns="0" rtlCol="0" anchor="t">
            <a:spAutoFit/>
          </a:bodyPr>
          <a:lstStyle/>
          <a:p>
            <a:pPr algn="just">
              <a:lnSpc>
                <a:spcPts val="3919"/>
              </a:lnSpc>
              <a:spcBef>
                <a:spcPct val="0"/>
              </a:spcBef>
            </a:pPr>
            <a:r>
              <a:rPr lang="en-US" sz="2799">
                <a:solidFill>
                  <a:srgbClr val="000000"/>
                </a:solidFill>
                <a:latin typeface="Calibri (MS)"/>
                <a:ea typeface="Calibri (MS)"/>
                <a:cs typeface="Calibri (MS)"/>
                <a:sym typeface="Calibri (MS)"/>
              </a:rPr>
              <a:t>Le reti di sostegno sociale influenzano in modo significativo il percorso bariatrico, attraverso diversi tipi di supporto:</a:t>
            </a:r>
          </a:p>
          <a:p>
            <a:pPr algn="just">
              <a:lnSpc>
                <a:spcPts val="3919"/>
              </a:lnSpc>
              <a:spcBef>
                <a:spcPct val="0"/>
              </a:spcBef>
            </a:pPr>
            <a:endParaRPr lang="en-US" sz="2799">
              <a:solidFill>
                <a:srgbClr val="000000"/>
              </a:solidFill>
              <a:latin typeface="Calibri (MS)"/>
              <a:ea typeface="Calibri (MS)"/>
              <a:cs typeface="Calibri (MS)"/>
              <a:sym typeface="Calibri (MS)"/>
            </a:endParaRPr>
          </a:p>
          <a:p>
            <a:pPr marL="604513" lvl="1" indent="-302256" algn="l">
              <a:lnSpc>
                <a:spcPts val="3919"/>
              </a:lnSpc>
              <a:buFont typeface="Arial"/>
              <a:buChar char="•"/>
            </a:pPr>
            <a:r>
              <a:rPr lang="en-US" sz="2799">
                <a:solidFill>
                  <a:srgbClr val="000000"/>
                </a:solidFill>
                <a:latin typeface="Calibri (MS)"/>
                <a:ea typeface="Calibri (MS)"/>
                <a:cs typeface="Calibri (MS)"/>
                <a:sym typeface="Calibri (MS)"/>
              </a:rPr>
              <a:t>emotivo</a:t>
            </a:r>
          </a:p>
          <a:p>
            <a:pPr marL="604513" lvl="1" indent="-302256" algn="l">
              <a:lnSpc>
                <a:spcPts val="3919"/>
              </a:lnSpc>
              <a:buFont typeface="Arial"/>
              <a:buChar char="•"/>
            </a:pPr>
            <a:r>
              <a:rPr lang="en-US" sz="2799">
                <a:solidFill>
                  <a:srgbClr val="000000"/>
                </a:solidFill>
                <a:latin typeface="Calibri (MS)"/>
                <a:ea typeface="Calibri (MS)"/>
                <a:cs typeface="Calibri (MS)"/>
                <a:sym typeface="Calibri (MS)"/>
              </a:rPr>
              <a:t>informativo</a:t>
            </a:r>
          </a:p>
          <a:p>
            <a:pPr marL="604513" lvl="1" indent="-302256" algn="l">
              <a:lnSpc>
                <a:spcPts val="3919"/>
              </a:lnSpc>
              <a:buFont typeface="Arial"/>
              <a:buChar char="•"/>
            </a:pPr>
            <a:r>
              <a:rPr lang="en-US" sz="2799">
                <a:solidFill>
                  <a:srgbClr val="000000"/>
                </a:solidFill>
                <a:latin typeface="Calibri (MS)"/>
                <a:ea typeface="Calibri (MS)"/>
                <a:cs typeface="Calibri (MS)"/>
                <a:sym typeface="Calibri (MS)"/>
              </a:rPr>
              <a:t>strumentale</a:t>
            </a:r>
          </a:p>
          <a:p>
            <a:pPr marL="604513" lvl="1" indent="-302256" algn="l">
              <a:lnSpc>
                <a:spcPts val="3919"/>
              </a:lnSpc>
              <a:buFont typeface="Arial"/>
              <a:buChar char="•"/>
            </a:pPr>
            <a:r>
              <a:rPr lang="en-US" sz="2799">
                <a:solidFill>
                  <a:srgbClr val="000000"/>
                </a:solidFill>
                <a:latin typeface="Calibri (MS)"/>
                <a:ea typeface="Calibri (MS)"/>
                <a:cs typeface="Calibri (MS)"/>
                <a:sym typeface="Calibri (MS)"/>
              </a:rPr>
              <a:t> di compagnia </a:t>
            </a:r>
          </a:p>
          <a:p>
            <a:pPr algn="just">
              <a:lnSpc>
                <a:spcPts val="3919"/>
              </a:lnSpc>
              <a:spcBef>
                <a:spcPct val="0"/>
              </a:spcBef>
            </a:pPr>
            <a:endParaRPr lang="en-US" sz="2799">
              <a:solidFill>
                <a:srgbClr val="000000"/>
              </a:solidFill>
              <a:latin typeface="Calibri (MS)"/>
              <a:ea typeface="Calibri (MS)"/>
              <a:cs typeface="Calibri (MS)"/>
              <a:sym typeface="Calibri (MS)"/>
            </a:endParaRPr>
          </a:p>
          <a:p>
            <a:pPr algn="just">
              <a:lnSpc>
                <a:spcPts val="3919"/>
              </a:lnSpc>
              <a:spcBef>
                <a:spcPct val="0"/>
              </a:spcBef>
            </a:pPr>
            <a:r>
              <a:rPr lang="en-US" sz="2799">
                <a:solidFill>
                  <a:srgbClr val="000000"/>
                </a:solidFill>
                <a:latin typeface="Calibri (MS)"/>
                <a:ea typeface="Calibri (MS)"/>
                <a:cs typeface="Calibri (MS)"/>
                <a:sym typeface="Calibri (MS)"/>
              </a:rPr>
              <a:t>(Thoits)</a:t>
            </a:r>
          </a:p>
          <a:p>
            <a:pPr algn="just">
              <a:lnSpc>
                <a:spcPts val="3919"/>
              </a:lnSpc>
              <a:spcBef>
                <a:spcPct val="0"/>
              </a:spcBef>
            </a:pPr>
            <a:endParaRPr lang="en-US" sz="2799">
              <a:solidFill>
                <a:srgbClr val="000000"/>
              </a:solidFill>
              <a:latin typeface="Calibri (MS)"/>
              <a:ea typeface="Calibri (MS)"/>
              <a:cs typeface="Calibri (MS)"/>
              <a:sym typeface="Calibri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54480" y="2499046"/>
            <a:ext cx="10665268" cy="1762293"/>
          </a:xfrm>
          <a:prstGeom prst="rect">
            <a:avLst/>
          </a:prstGeom>
        </p:spPr>
        <p:txBody>
          <a:bodyPr lIns="0" tIns="0" rIns="0" bIns="0" rtlCol="0" anchor="t">
            <a:spAutoFit/>
          </a:bodyPr>
          <a:lstStyle/>
          <a:p>
            <a:pPr algn="just">
              <a:lnSpc>
                <a:spcPts val="3387"/>
              </a:lnSpc>
              <a:spcBef>
                <a:spcPct val="0"/>
              </a:spcBef>
            </a:pPr>
            <a:r>
              <a:rPr lang="en-US" sz="2822" spc="200">
                <a:solidFill>
                  <a:srgbClr val="000000"/>
                </a:solidFill>
                <a:latin typeface="Calibri (MS)"/>
                <a:ea typeface="Calibri (MS)"/>
                <a:cs typeface="Calibri (MS)"/>
                <a:sym typeface="Calibri (MS)"/>
              </a:rPr>
              <a:t>ma quando il sostegno familiare viene a mancare?</a:t>
            </a:r>
          </a:p>
          <a:p>
            <a:pPr algn="just">
              <a:lnSpc>
                <a:spcPts val="3387"/>
              </a:lnSpc>
              <a:spcBef>
                <a:spcPct val="0"/>
              </a:spcBef>
            </a:pPr>
            <a:endParaRPr lang="en-US" sz="2822" spc="200">
              <a:solidFill>
                <a:srgbClr val="000000"/>
              </a:solidFill>
              <a:latin typeface="Calibri (MS)"/>
              <a:ea typeface="Calibri (MS)"/>
              <a:cs typeface="Calibri (MS)"/>
              <a:sym typeface="Calibri (MS)"/>
            </a:endParaRPr>
          </a:p>
          <a:p>
            <a:pPr algn="just">
              <a:lnSpc>
                <a:spcPts val="3387"/>
              </a:lnSpc>
              <a:spcBef>
                <a:spcPct val="0"/>
              </a:spcBef>
            </a:pPr>
            <a:r>
              <a:rPr lang="en-US" sz="2822" spc="200">
                <a:solidFill>
                  <a:srgbClr val="000000"/>
                </a:solidFill>
                <a:latin typeface="Calibri (MS)"/>
                <a:ea typeface="Calibri (MS)"/>
                <a:cs typeface="Calibri (MS)"/>
                <a:sym typeface="Calibri (MS)"/>
              </a:rPr>
              <a:t>È qui che entra in gioco un'altra fonte di sostegno, spesso sottovalutata: quella dei pari.</a:t>
            </a:r>
          </a:p>
        </p:txBody>
      </p:sp>
      <p:sp>
        <p:nvSpPr>
          <p:cNvPr id="3" name="Freeform 3"/>
          <p:cNvSpPr/>
          <p:nvPr/>
        </p:nvSpPr>
        <p:spPr>
          <a:xfrm>
            <a:off x="12748650" y="-24861"/>
            <a:ext cx="5539350" cy="10311861"/>
          </a:xfrm>
          <a:custGeom>
            <a:avLst/>
            <a:gdLst/>
            <a:ahLst/>
            <a:cxnLst/>
            <a:rect l="l" t="t" r="r" b="b"/>
            <a:pathLst>
              <a:path w="5539350" h="10311861">
                <a:moveTo>
                  <a:pt x="0" y="0"/>
                </a:moveTo>
                <a:lnTo>
                  <a:pt x="5539350" y="0"/>
                </a:lnTo>
                <a:lnTo>
                  <a:pt x="5539350" y="10311861"/>
                </a:lnTo>
                <a:lnTo>
                  <a:pt x="0" y="10311861"/>
                </a:lnTo>
                <a:lnTo>
                  <a:pt x="0" y="0"/>
                </a:lnTo>
                <a:close/>
              </a:path>
            </a:pathLst>
          </a:custGeom>
          <a:blipFill>
            <a:blip r:embed="rId2"/>
            <a:stretch>
              <a:fillRect l="-39875" r="-39875"/>
            </a:stretch>
          </a:blipFill>
        </p:spPr>
        <p:txBody>
          <a:bodyPr/>
          <a:lstStyle/>
          <a:p>
            <a:endParaRPr lang="it-IT"/>
          </a:p>
        </p:txBody>
      </p:sp>
      <p:grpSp>
        <p:nvGrpSpPr>
          <p:cNvPr id="4" name="Group 4"/>
          <p:cNvGrpSpPr/>
          <p:nvPr/>
        </p:nvGrpSpPr>
        <p:grpSpPr>
          <a:xfrm>
            <a:off x="0" y="1517971"/>
            <a:ext cx="1554480" cy="1028700"/>
            <a:chOff x="0" y="0"/>
            <a:chExt cx="2072640" cy="1371600"/>
          </a:xfrm>
        </p:grpSpPr>
        <p:sp>
          <p:nvSpPr>
            <p:cNvPr id="5" name="Freeform 5"/>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6" name="Freeform 6"/>
          <p:cNvSpPr/>
          <p:nvPr/>
        </p:nvSpPr>
        <p:spPr>
          <a:xfrm rot="1219546">
            <a:off x="13053260" y="3021158"/>
            <a:ext cx="4740473" cy="3695647"/>
          </a:xfrm>
          <a:custGeom>
            <a:avLst/>
            <a:gdLst/>
            <a:ahLst/>
            <a:cxnLst/>
            <a:rect l="l" t="t" r="r" b="b"/>
            <a:pathLst>
              <a:path w="4740473" h="3695647">
                <a:moveTo>
                  <a:pt x="0" y="0"/>
                </a:moveTo>
                <a:lnTo>
                  <a:pt x="4740473" y="0"/>
                </a:lnTo>
                <a:lnTo>
                  <a:pt x="4740473" y="3695647"/>
                </a:lnTo>
                <a:lnTo>
                  <a:pt x="0" y="3695647"/>
                </a:lnTo>
                <a:lnTo>
                  <a:pt x="0" y="0"/>
                </a:lnTo>
                <a:close/>
              </a:path>
            </a:pathLst>
          </a:custGeom>
          <a:blipFill>
            <a:blip r:embed="rId3"/>
            <a:stretch>
              <a:fillRect l="-4266" b="-357"/>
            </a:stretch>
          </a:blipFill>
        </p:spPr>
        <p:txBody>
          <a:bodyPr/>
          <a:lstStyle/>
          <a:p>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TextBox 4"/>
          <p:cNvSpPr txBox="1"/>
          <p:nvPr/>
        </p:nvSpPr>
        <p:spPr>
          <a:xfrm>
            <a:off x="14001750" y="9885899"/>
            <a:ext cx="4286250" cy="269185"/>
          </a:xfrm>
          <a:prstGeom prst="rect">
            <a:avLst/>
          </a:prstGeom>
        </p:spPr>
        <p:txBody>
          <a:bodyPr lIns="0" tIns="0" rIns="0" bIns="0" rtlCol="0" anchor="t">
            <a:spAutoFit/>
          </a:bodyPr>
          <a:lstStyle/>
          <a:p>
            <a:pPr algn="ctr">
              <a:lnSpc>
                <a:spcPts val="1960"/>
              </a:lnSpc>
              <a:spcBef>
                <a:spcPct val="0"/>
              </a:spcBef>
            </a:pPr>
            <a:r>
              <a:rPr lang="en-US" sz="1400" b="1">
                <a:solidFill>
                  <a:srgbClr val="374D81"/>
                </a:solidFill>
                <a:latin typeface="Calibri (MS) Bold"/>
                <a:ea typeface="Calibri (MS) Bold"/>
                <a:cs typeface="Calibri (MS) Bold"/>
                <a:sym typeface="Calibri (MS) Bold"/>
              </a:rPr>
              <a:t>Telephone wires, by Carl Nenzen Loven</a:t>
            </a:r>
          </a:p>
        </p:txBody>
      </p:sp>
      <p:sp>
        <p:nvSpPr>
          <p:cNvPr id="5" name="TextBox 5"/>
          <p:cNvSpPr txBox="1"/>
          <p:nvPr/>
        </p:nvSpPr>
        <p:spPr>
          <a:xfrm>
            <a:off x="2085045" y="1210124"/>
            <a:ext cx="9832003" cy="1368167"/>
          </a:xfrm>
          <a:prstGeom prst="rect">
            <a:avLst/>
          </a:prstGeom>
        </p:spPr>
        <p:txBody>
          <a:bodyPr lIns="0" tIns="0" rIns="0" bIns="0" rtlCol="0" anchor="t">
            <a:spAutoFit/>
          </a:bodyPr>
          <a:lstStyle/>
          <a:p>
            <a:pPr algn="ctr">
              <a:lnSpc>
                <a:spcPts val="10081"/>
              </a:lnSpc>
            </a:pPr>
            <a:r>
              <a:rPr lang="en-US" sz="7201" b="1">
                <a:solidFill>
                  <a:srgbClr val="00366D"/>
                </a:solidFill>
                <a:latin typeface="Calibri (MS) Bold"/>
                <a:ea typeface="Calibri (MS) Bold"/>
                <a:cs typeface="Calibri (MS) Bold"/>
                <a:sym typeface="Calibri (MS) Bold"/>
              </a:rPr>
              <a:t>Fattori curativi del gruppo</a:t>
            </a:r>
          </a:p>
        </p:txBody>
      </p:sp>
      <p:sp>
        <p:nvSpPr>
          <p:cNvPr id="6" name="TextBox 6"/>
          <p:cNvSpPr txBox="1"/>
          <p:nvPr/>
        </p:nvSpPr>
        <p:spPr>
          <a:xfrm>
            <a:off x="786765" y="3281224"/>
            <a:ext cx="12444545" cy="6472427"/>
          </a:xfrm>
          <a:prstGeom prst="rect">
            <a:avLst/>
          </a:prstGeom>
        </p:spPr>
        <p:txBody>
          <a:bodyPr lIns="0" tIns="0" rIns="0" bIns="0" rtlCol="0" anchor="t">
            <a:spAutoFit/>
          </a:bodyPr>
          <a:lstStyle/>
          <a:p>
            <a:pPr algn="just">
              <a:lnSpc>
                <a:spcPts val="3963"/>
              </a:lnSpc>
              <a:spcBef>
                <a:spcPct val="0"/>
              </a:spcBef>
            </a:pPr>
            <a:r>
              <a:rPr lang="en-US" sz="2831">
                <a:solidFill>
                  <a:srgbClr val="000000"/>
                </a:solidFill>
                <a:latin typeface="Calibri (MS)"/>
                <a:ea typeface="Calibri (MS)"/>
                <a:cs typeface="Calibri (MS)"/>
                <a:sym typeface="Calibri (MS)"/>
              </a:rPr>
              <a:t>Gli 11 Fattori Terapeutici di Irving Yalom</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Infusione della speranza</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Universalità (validazione: “anche io” è una medicina potente)</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Informazione-guida </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Altruismo</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Ricapitolazione correttiva del gruppo familiare primario</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Tecniche di socializzazione </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Comportamento imitativo: il successo degli altri ispira il paziente</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Apprendimento interpersonale (consigli pratici) imparare dall’esperienza degli altri</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Coesione di gruppo </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Catarsi (epressioni delle emozioni, comprensione)</a:t>
            </a:r>
          </a:p>
          <a:p>
            <a:pPr marL="611280" lvl="1" indent="-305640" algn="l">
              <a:lnSpc>
                <a:spcPts val="3963"/>
              </a:lnSpc>
              <a:buFont typeface="Arial"/>
              <a:buChar char="•"/>
            </a:pPr>
            <a:r>
              <a:rPr lang="en-US" sz="2831">
                <a:solidFill>
                  <a:srgbClr val="000000"/>
                </a:solidFill>
                <a:latin typeface="Calibri (MS)"/>
                <a:ea typeface="Calibri (MS)"/>
                <a:cs typeface="Calibri (MS)"/>
                <a:sym typeface="Calibri (MS)"/>
              </a:rPr>
              <a:t>Fattori esistenziali</a:t>
            </a:r>
          </a:p>
        </p:txBody>
      </p:sp>
      <p:sp>
        <p:nvSpPr>
          <p:cNvPr id="7" name="Freeform 7"/>
          <p:cNvSpPr/>
          <p:nvPr/>
        </p:nvSpPr>
        <p:spPr>
          <a:xfrm>
            <a:off x="14201998" y="0"/>
            <a:ext cx="4086002" cy="10136558"/>
          </a:xfrm>
          <a:custGeom>
            <a:avLst/>
            <a:gdLst/>
            <a:ahLst/>
            <a:cxnLst/>
            <a:rect l="l" t="t" r="r" b="b"/>
            <a:pathLst>
              <a:path w="4086002" h="10136558">
                <a:moveTo>
                  <a:pt x="0" y="0"/>
                </a:moveTo>
                <a:lnTo>
                  <a:pt x="4086002" y="0"/>
                </a:lnTo>
                <a:lnTo>
                  <a:pt x="4086002" y="10136558"/>
                </a:lnTo>
                <a:lnTo>
                  <a:pt x="0" y="10136558"/>
                </a:lnTo>
                <a:lnTo>
                  <a:pt x="0" y="0"/>
                </a:lnTo>
                <a:close/>
              </a:path>
            </a:pathLst>
          </a:custGeom>
          <a:blipFill>
            <a:blip r:embed="rId2"/>
            <a:stretch>
              <a:fillRect l="-33360" r="-18509"/>
            </a:stretch>
          </a:blipFill>
        </p:spPr>
        <p:txBody>
          <a:bodyPr/>
          <a:lstStyle/>
          <a:p>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4834593" cy="10556720"/>
          </a:xfrm>
          <a:custGeom>
            <a:avLst/>
            <a:gdLst/>
            <a:ahLst/>
            <a:cxnLst/>
            <a:rect l="l" t="t" r="r" b="b"/>
            <a:pathLst>
              <a:path w="14834593" h="10556720">
                <a:moveTo>
                  <a:pt x="0" y="0"/>
                </a:moveTo>
                <a:lnTo>
                  <a:pt x="14834593" y="0"/>
                </a:lnTo>
                <a:lnTo>
                  <a:pt x="14834593" y="10556720"/>
                </a:lnTo>
                <a:lnTo>
                  <a:pt x="0" y="10556720"/>
                </a:lnTo>
                <a:lnTo>
                  <a:pt x="0" y="0"/>
                </a:lnTo>
                <a:close/>
              </a:path>
            </a:pathLst>
          </a:custGeom>
          <a:blipFill>
            <a:blip r:embed="rId2"/>
            <a:stretch>
              <a:fillRect l="-1294" t="-3545" b="-3545"/>
            </a:stretch>
          </a:blipFill>
        </p:spPr>
        <p:txBody>
          <a:bodyPr/>
          <a:lstStyle/>
          <a:p>
            <a:endParaRPr lang="it-IT"/>
          </a:p>
        </p:txBody>
      </p:sp>
      <p:grpSp>
        <p:nvGrpSpPr>
          <p:cNvPr id="3" name="Group 3"/>
          <p:cNvGrpSpPr/>
          <p:nvPr/>
        </p:nvGrpSpPr>
        <p:grpSpPr>
          <a:xfrm>
            <a:off x="0" y="1517971"/>
            <a:ext cx="1554480" cy="1028700"/>
            <a:chOff x="0" y="0"/>
            <a:chExt cx="2072640" cy="1371600"/>
          </a:xfrm>
        </p:grpSpPr>
        <p:sp>
          <p:nvSpPr>
            <p:cNvPr id="4" name="Freeform 4"/>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5" name="Freeform 5"/>
          <p:cNvSpPr/>
          <p:nvPr/>
        </p:nvSpPr>
        <p:spPr>
          <a:xfrm>
            <a:off x="15215258" y="3441991"/>
            <a:ext cx="2044042" cy="3224011"/>
          </a:xfrm>
          <a:custGeom>
            <a:avLst/>
            <a:gdLst/>
            <a:ahLst/>
            <a:cxnLst/>
            <a:rect l="l" t="t" r="r" b="b"/>
            <a:pathLst>
              <a:path w="2044042" h="3224011">
                <a:moveTo>
                  <a:pt x="0" y="0"/>
                </a:moveTo>
                <a:lnTo>
                  <a:pt x="2044042" y="0"/>
                </a:lnTo>
                <a:lnTo>
                  <a:pt x="2044042" y="3224012"/>
                </a:lnTo>
                <a:lnTo>
                  <a:pt x="0" y="3224012"/>
                </a:lnTo>
                <a:lnTo>
                  <a:pt x="0" y="0"/>
                </a:lnTo>
                <a:close/>
              </a:path>
            </a:pathLst>
          </a:custGeom>
          <a:blipFill>
            <a:blip r:embed="rId3"/>
            <a:stretch>
              <a:fillRect/>
            </a:stretch>
          </a:blipFill>
        </p:spPr>
        <p:txBody>
          <a:bodyPr/>
          <a:lstStyle/>
          <a:p>
            <a:endParaRPr lang="it-IT"/>
          </a:p>
        </p:txBody>
      </p:sp>
      <p:sp>
        <p:nvSpPr>
          <p:cNvPr id="6" name="Freeform 6"/>
          <p:cNvSpPr/>
          <p:nvPr/>
        </p:nvSpPr>
        <p:spPr>
          <a:xfrm>
            <a:off x="15215258" y="7342278"/>
            <a:ext cx="2044042" cy="2901220"/>
          </a:xfrm>
          <a:custGeom>
            <a:avLst/>
            <a:gdLst/>
            <a:ahLst/>
            <a:cxnLst/>
            <a:rect l="l" t="t" r="r" b="b"/>
            <a:pathLst>
              <a:path w="2044042" h="2901220">
                <a:moveTo>
                  <a:pt x="0" y="0"/>
                </a:moveTo>
                <a:lnTo>
                  <a:pt x="2044042" y="0"/>
                </a:lnTo>
                <a:lnTo>
                  <a:pt x="2044042" y="2901220"/>
                </a:lnTo>
                <a:lnTo>
                  <a:pt x="0" y="2901220"/>
                </a:lnTo>
                <a:lnTo>
                  <a:pt x="0" y="0"/>
                </a:lnTo>
                <a:close/>
              </a:path>
            </a:pathLst>
          </a:custGeom>
          <a:blipFill>
            <a:blip r:embed="rId4"/>
            <a:stretch>
              <a:fillRect/>
            </a:stretch>
          </a:blipFill>
        </p:spPr>
        <p:txBody>
          <a:bodyPr/>
          <a:lstStyle/>
          <a:p>
            <a:endParaRPr lang="it-IT"/>
          </a:p>
        </p:txBody>
      </p:sp>
      <p:sp>
        <p:nvSpPr>
          <p:cNvPr id="7" name="Freeform 7"/>
          <p:cNvSpPr/>
          <p:nvPr/>
        </p:nvSpPr>
        <p:spPr>
          <a:xfrm>
            <a:off x="15215258" y="269720"/>
            <a:ext cx="2044042" cy="2496502"/>
          </a:xfrm>
          <a:custGeom>
            <a:avLst/>
            <a:gdLst/>
            <a:ahLst/>
            <a:cxnLst/>
            <a:rect l="l" t="t" r="r" b="b"/>
            <a:pathLst>
              <a:path w="2044042" h="2496502">
                <a:moveTo>
                  <a:pt x="0" y="0"/>
                </a:moveTo>
                <a:lnTo>
                  <a:pt x="2044042" y="0"/>
                </a:lnTo>
                <a:lnTo>
                  <a:pt x="2044042" y="2496502"/>
                </a:lnTo>
                <a:lnTo>
                  <a:pt x="0" y="2496502"/>
                </a:lnTo>
                <a:lnTo>
                  <a:pt x="0" y="0"/>
                </a:lnTo>
                <a:close/>
              </a:path>
            </a:pathLst>
          </a:custGeom>
          <a:blipFill>
            <a:blip r:embed="rId5"/>
            <a:stretch>
              <a:fillRect l="-30027" r="-28696"/>
            </a:stretch>
          </a:blipFill>
        </p:spPr>
        <p:txBody>
          <a:bodyPr/>
          <a:lstStyle/>
          <a:p>
            <a:endParaRPr lang="it-IT"/>
          </a:p>
        </p:txBody>
      </p:sp>
      <p:sp>
        <p:nvSpPr>
          <p:cNvPr id="8" name="TextBox 8"/>
          <p:cNvSpPr txBox="1"/>
          <p:nvPr/>
        </p:nvSpPr>
        <p:spPr>
          <a:xfrm>
            <a:off x="9139238" y="3236600"/>
            <a:ext cx="9525" cy="269185"/>
          </a:xfrm>
          <a:prstGeom prst="rect">
            <a:avLst/>
          </a:prstGeom>
        </p:spPr>
        <p:txBody>
          <a:bodyPr lIns="0" tIns="0" rIns="0" bIns="0" rtlCol="0" anchor="t">
            <a:spAutoFit/>
          </a:bodyPr>
          <a:lstStyle/>
          <a:p>
            <a:pPr algn="ctr">
              <a:lnSpc>
                <a:spcPts val="1960"/>
              </a:lnSpc>
              <a:spcBef>
                <a:spcPct val="0"/>
              </a:spcBef>
            </a:pPr>
            <a:endParaRPr/>
          </a:p>
        </p:txBody>
      </p:sp>
      <p:sp>
        <p:nvSpPr>
          <p:cNvPr id="9" name="TextBox 9"/>
          <p:cNvSpPr txBox="1"/>
          <p:nvPr/>
        </p:nvSpPr>
        <p:spPr>
          <a:xfrm>
            <a:off x="1280720" y="1117279"/>
            <a:ext cx="13045471" cy="1429391"/>
          </a:xfrm>
          <a:prstGeom prst="rect">
            <a:avLst/>
          </a:prstGeom>
        </p:spPr>
        <p:txBody>
          <a:bodyPr lIns="0" tIns="0" rIns="0" bIns="0" rtlCol="0" anchor="t">
            <a:spAutoFit/>
          </a:bodyPr>
          <a:lstStyle/>
          <a:p>
            <a:pPr algn="ctr">
              <a:lnSpc>
                <a:spcPts val="10492"/>
              </a:lnSpc>
            </a:pPr>
            <a:r>
              <a:rPr lang="en-US" sz="7494" b="1">
                <a:solidFill>
                  <a:srgbClr val="FFFFFF"/>
                </a:solidFill>
                <a:latin typeface="Calibri (MS) Bold"/>
                <a:ea typeface="Calibri (MS) Bold"/>
                <a:cs typeface="Calibri (MS) Bold"/>
                <a:sym typeface="Calibri (MS) Bold"/>
              </a:rPr>
              <a:t> una base sicura</a:t>
            </a:r>
          </a:p>
        </p:txBody>
      </p:sp>
      <p:sp>
        <p:nvSpPr>
          <p:cNvPr id="10" name="TextBox 10"/>
          <p:cNvSpPr txBox="1"/>
          <p:nvPr/>
        </p:nvSpPr>
        <p:spPr>
          <a:xfrm>
            <a:off x="777240" y="2632872"/>
            <a:ext cx="13553873" cy="4247192"/>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FFFFFF"/>
                </a:solidFill>
                <a:latin typeface="Calibri (MS)"/>
                <a:ea typeface="Calibri (MS)"/>
                <a:cs typeface="Calibri (MS)"/>
                <a:sym typeface="Calibri (MS)"/>
              </a:rPr>
              <a:t>Spazio</a:t>
            </a:r>
          </a:p>
          <a:p>
            <a:pPr marL="734059" lvl="1" indent="-367030" algn="l">
              <a:lnSpc>
                <a:spcPts val="4759"/>
              </a:lnSpc>
              <a:buFont typeface="Arial"/>
              <a:buChar char="•"/>
            </a:pPr>
            <a:r>
              <a:rPr lang="en-US" sz="3399">
                <a:solidFill>
                  <a:srgbClr val="FFFFFF"/>
                </a:solidFill>
                <a:latin typeface="Calibri (MS)"/>
                <a:ea typeface="Calibri (MS)"/>
                <a:cs typeface="Calibri (MS)"/>
                <a:sym typeface="Calibri (MS)"/>
              </a:rPr>
              <a:t>Tempo</a:t>
            </a:r>
          </a:p>
          <a:p>
            <a:pPr marL="734059" lvl="1" indent="-367030" algn="l">
              <a:lnSpc>
                <a:spcPts val="4759"/>
              </a:lnSpc>
              <a:buFont typeface="Arial"/>
              <a:buChar char="•"/>
            </a:pPr>
            <a:r>
              <a:rPr lang="en-US" sz="3399">
                <a:solidFill>
                  <a:srgbClr val="FFFFFF"/>
                </a:solidFill>
                <a:latin typeface="Calibri (MS)"/>
                <a:ea typeface="Calibri (MS)"/>
                <a:cs typeface="Calibri (MS)"/>
                <a:sym typeface="Calibri (MS)"/>
              </a:rPr>
              <a:t>Dimensioni</a:t>
            </a:r>
          </a:p>
          <a:p>
            <a:pPr marL="734059" lvl="1" indent="-367030" algn="l">
              <a:lnSpc>
                <a:spcPts val="4759"/>
              </a:lnSpc>
              <a:buFont typeface="Arial"/>
              <a:buChar char="•"/>
            </a:pPr>
            <a:r>
              <a:rPr lang="en-US" sz="3399">
                <a:solidFill>
                  <a:srgbClr val="FFFFFF"/>
                </a:solidFill>
                <a:latin typeface="Calibri (MS)"/>
                <a:ea typeface="Calibri (MS)"/>
                <a:cs typeface="Calibri (MS)"/>
                <a:sym typeface="Calibri (MS)"/>
              </a:rPr>
              <a:t>Regole di base sulla privacy e prevenire la formazione dei sottogruppi</a:t>
            </a:r>
          </a:p>
          <a:p>
            <a:pPr marL="734059" lvl="1" indent="-367030" algn="l">
              <a:lnSpc>
                <a:spcPts val="4759"/>
              </a:lnSpc>
              <a:buFont typeface="Arial"/>
              <a:buChar char="•"/>
            </a:pPr>
            <a:r>
              <a:rPr lang="en-US" sz="3399">
                <a:solidFill>
                  <a:srgbClr val="FFFFFF"/>
                </a:solidFill>
                <a:latin typeface="Calibri (MS)"/>
                <a:ea typeface="Calibri (MS)"/>
                <a:cs typeface="Calibri (MS)"/>
                <a:sym typeface="Calibri (MS)"/>
              </a:rPr>
              <a:t>Anticipare la frustazione e delusioni</a:t>
            </a:r>
          </a:p>
          <a:p>
            <a:pPr algn="l">
              <a:lnSpc>
                <a:spcPts val="4759"/>
              </a:lnSpc>
            </a:pPr>
            <a:endParaRPr lang="en-US" sz="3399">
              <a:solidFill>
                <a:srgbClr val="FFFFFF"/>
              </a:solidFill>
              <a:latin typeface="Calibri (MS)"/>
              <a:ea typeface="Calibri (MS)"/>
              <a:cs typeface="Calibri (MS)"/>
              <a:sym typeface="Calibri (MS)"/>
            </a:endParaRPr>
          </a:p>
          <a:p>
            <a:pPr algn="l">
              <a:lnSpc>
                <a:spcPts val="4759"/>
              </a:lnSpc>
            </a:pPr>
            <a:endParaRPr lang="en-US" sz="3399">
              <a:solidFill>
                <a:srgbClr val="FFFFFF"/>
              </a:solidFill>
              <a:latin typeface="Calibri (MS)"/>
              <a:ea typeface="Calibri (MS)"/>
              <a:cs typeface="Calibri (MS)"/>
              <a:sym typeface="Calibri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Freeform 4"/>
          <p:cNvSpPr/>
          <p:nvPr/>
        </p:nvSpPr>
        <p:spPr>
          <a:xfrm>
            <a:off x="13608369" y="0"/>
            <a:ext cx="4679631" cy="10262152"/>
          </a:xfrm>
          <a:custGeom>
            <a:avLst/>
            <a:gdLst/>
            <a:ahLst/>
            <a:cxnLst/>
            <a:rect l="l" t="t" r="r" b="b"/>
            <a:pathLst>
              <a:path w="4679631" h="10262152">
                <a:moveTo>
                  <a:pt x="0" y="0"/>
                </a:moveTo>
                <a:lnTo>
                  <a:pt x="4679631" y="0"/>
                </a:lnTo>
                <a:lnTo>
                  <a:pt x="4679631" y="10262152"/>
                </a:lnTo>
                <a:lnTo>
                  <a:pt x="0" y="10262152"/>
                </a:lnTo>
                <a:lnTo>
                  <a:pt x="0" y="0"/>
                </a:lnTo>
                <a:close/>
              </a:path>
            </a:pathLst>
          </a:custGeom>
          <a:blipFill>
            <a:blip r:embed="rId3"/>
            <a:stretch>
              <a:fillRect t="-4648" r="-66670" b="-4648"/>
            </a:stretch>
          </a:blipFill>
        </p:spPr>
        <p:txBody>
          <a:bodyPr/>
          <a:lstStyle/>
          <a:p>
            <a:endParaRPr lang="it-IT"/>
          </a:p>
        </p:txBody>
      </p:sp>
      <p:sp>
        <p:nvSpPr>
          <p:cNvPr id="5" name="Freeform 5"/>
          <p:cNvSpPr/>
          <p:nvPr/>
        </p:nvSpPr>
        <p:spPr>
          <a:xfrm>
            <a:off x="777240" y="2546671"/>
            <a:ext cx="9242591" cy="3872261"/>
          </a:xfrm>
          <a:custGeom>
            <a:avLst/>
            <a:gdLst/>
            <a:ahLst/>
            <a:cxnLst/>
            <a:rect l="l" t="t" r="r" b="b"/>
            <a:pathLst>
              <a:path w="9242591" h="3872261">
                <a:moveTo>
                  <a:pt x="0" y="0"/>
                </a:moveTo>
                <a:lnTo>
                  <a:pt x="9242591" y="0"/>
                </a:lnTo>
                <a:lnTo>
                  <a:pt x="9242591" y="3872261"/>
                </a:lnTo>
                <a:lnTo>
                  <a:pt x="0" y="3872261"/>
                </a:lnTo>
                <a:lnTo>
                  <a:pt x="0" y="0"/>
                </a:lnTo>
                <a:close/>
              </a:path>
            </a:pathLst>
          </a:custGeom>
          <a:blipFill>
            <a:blip r:embed="rId4"/>
            <a:stretch>
              <a:fillRect t="-636" b="-636"/>
            </a:stretch>
          </a:blipFill>
        </p:spPr>
        <p:txBody>
          <a:bodyPr/>
          <a:lstStyle/>
          <a:p>
            <a:endParaRPr lang="it-IT"/>
          </a:p>
        </p:txBody>
      </p:sp>
      <p:sp>
        <p:nvSpPr>
          <p:cNvPr id="6" name="TextBox 6"/>
          <p:cNvSpPr txBox="1"/>
          <p:nvPr/>
        </p:nvSpPr>
        <p:spPr>
          <a:xfrm>
            <a:off x="1028700" y="6571807"/>
            <a:ext cx="11944224" cy="2510397"/>
          </a:xfrm>
          <a:prstGeom prst="rect">
            <a:avLst/>
          </a:prstGeom>
        </p:spPr>
        <p:txBody>
          <a:bodyPr lIns="0" tIns="0" rIns="0" bIns="0" rtlCol="0" anchor="t">
            <a:spAutoFit/>
          </a:bodyPr>
          <a:lstStyle/>
          <a:p>
            <a:pPr algn="just">
              <a:lnSpc>
                <a:spcPts val="3920"/>
              </a:lnSpc>
              <a:spcBef>
                <a:spcPct val="0"/>
              </a:spcBef>
            </a:pPr>
            <a:r>
              <a:rPr lang="en-US" sz="2800">
                <a:solidFill>
                  <a:srgbClr val="000000"/>
                </a:solidFill>
                <a:latin typeface="Calibri (MS)"/>
                <a:ea typeface="Calibri (MS)"/>
                <a:cs typeface="Calibri (MS)"/>
                <a:sym typeface="Calibri (MS)"/>
              </a:rPr>
              <a:t> </a:t>
            </a:r>
          </a:p>
          <a:p>
            <a:pPr algn="just">
              <a:lnSpc>
                <a:spcPts val="3920"/>
              </a:lnSpc>
              <a:spcBef>
                <a:spcPct val="0"/>
              </a:spcBef>
            </a:pPr>
            <a:r>
              <a:rPr lang="en-US" sz="2800">
                <a:solidFill>
                  <a:srgbClr val="000000"/>
                </a:solidFill>
                <a:latin typeface="Calibri (MS)"/>
                <a:ea typeface="Calibri (MS)"/>
                <a:cs typeface="Calibri (MS)"/>
                <a:sym typeface="Calibri (MS)"/>
              </a:rPr>
              <a:t>Meglio essere preparati che colti di sorpresa, appunto: dotare i pazienti di aspettative realistiche, di strategie coinvolgendoli in un progetto di sostegno sociale costruito insieme a loro — prima ancora dell'intervento — riduce il disagio quando le difficoltà, inevitabilmente, si presentano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TextBox 4"/>
          <p:cNvSpPr txBox="1"/>
          <p:nvPr/>
        </p:nvSpPr>
        <p:spPr>
          <a:xfrm>
            <a:off x="8803176" y="5015897"/>
            <a:ext cx="681649" cy="217106"/>
          </a:xfrm>
          <a:prstGeom prst="rect">
            <a:avLst/>
          </a:prstGeom>
        </p:spPr>
        <p:txBody>
          <a:bodyPr lIns="0" tIns="0" rIns="0" bIns="0" rtlCol="0" anchor="t">
            <a:spAutoFit/>
          </a:bodyPr>
          <a:lstStyle/>
          <a:p>
            <a:pPr algn="ctr">
              <a:lnSpc>
                <a:spcPts val="1679"/>
              </a:lnSpc>
            </a:pPr>
            <a:r>
              <a:rPr lang="en-US" sz="1200">
                <a:solidFill>
                  <a:srgbClr val="FFFFFF"/>
                </a:solidFill>
                <a:latin typeface="Deleplace"/>
                <a:ea typeface="Deleplace"/>
                <a:cs typeface="Deleplace"/>
                <a:sym typeface="Deleplace"/>
              </a:rPr>
              <a:t>Deleplace</a:t>
            </a:r>
          </a:p>
        </p:txBody>
      </p:sp>
      <p:sp>
        <p:nvSpPr>
          <p:cNvPr id="5" name="Freeform 5"/>
          <p:cNvSpPr/>
          <p:nvPr/>
        </p:nvSpPr>
        <p:spPr>
          <a:xfrm>
            <a:off x="14556393" y="0"/>
            <a:ext cx="3731607" cy="10287000"/>
          </a:xfrm>
          <a:custGeom>
            <a:avLst/>
            <a:gdLst/>
            <a:ahLst/>
            <a:cxnLst/>
            <a:rect l="l" t="t" r="r" b="b"/>
            <a:pathLst>
              <a:path w="3731607" h="10287000">
                <a:moveTo>
                  <a:pt x="0" y="0"/>
                </a:moveTo>
                <a:lnTo>
                  <a:pt x="3731607" y="0"/>
                </a:lnTo>
                <a:lnTo>
                  <a:pt x="3731607" y="10287000"/>
                </a:lnTo>
                <a:lnTo>
                  <a:pt x="0" y="10287000"/>
                </a:lnTo>
                <a:lnTo>
                  <a:pt x="0" y="0"/>
                </a:lnTo>
                <a:close/>
              </a:path>
            </a:pathLst>
          </a:custGeom>
          <a:blipFill>
            <a:blip r:embed="rId2"/>
            <a:stretch>
              <a:fillRect l="-164522" r="-101627"/>
            </a:stretch>
          </a:blipFill>
        </p:spPr>
        <p:txBody>
          <a:bodyPr/>
          <a:lstStyle/>
          <a:p>
            <a:endParaRPr lang="it-IT"/>
          </a:p>
        </p:txBody>
      </p:sp>
      <p:sp>
        <p:nvSpPr>
          <p:cNvPr id="6" name="Freeform 6"/>
          <p:cNvSpPr/>
          <p:nvPr/>
        </p:nvSpPr>
        <p:spPr>
          <a:xfrm>
            <a:off x="1581728" y="1028700"/>
            <a:ext cx="12639605" cy="7718829"/>
          </a:xfrm>
          <a:custGeom>
            <a:avLst/>
            <a:gdLst/>
            <a:ahLst/>
            <a:cxnLst/>
            <a:rect l="l" t="t" r="r" b="b"/>
            <a:pathLst>
              <a:path w="12639605" h="7718829">
                <a:moveTo>
                  <a:pt x="0" y="0"/>
                </a:moveTo>
                <a:lnTo>
                  <a:pt x="12639606" y="0"/>
                </a:lnTo>
                <a:lnTo>
                  <a:pt x="12639606" y="7718829"/>
                </a:lnTo>
                <a:lnTo>
                  <a:pt x="0" y="7718829"/>
                </a:lnTo>
                <a:lnTo>
                  <a:pt x="0" y="0"/>
                </a:lnTo>
                <a:close/>
              </a:path>
            </a:pathLst>
          </a:custGeom>
          <a:blipFill>
            <a:blip r:embed="rId3"/>
            <a:stretch>
              <a:fillRect l="-3116" r="-3116" b="-1375"/>
            </a:stretch>
          </a:blipFill>
        </p:spPr>
        <p:txBody>
          <a:bodyPr/>
          <a:lstStyle/>
          <a:p>
            <a:endParaRPr lang="it-IT"/>
          </a:p>
        </p:txBody>
      </p:sp>
      <p:sp>
        <p:nvSpPr>
          <p:cNvPr id="7" name="TextBox 7"/>
          <p:cNvSpPr txBox="1"/>
          <p:nvPr/>
        </p:nvSpPr>
        <p:spPr>
          <a:xfrm>
            <a:off x="1581728" y="8971327"/>
            <a:ext cx="11451250" cy="269185"/>
          </a:xfrm>
          <a:prstGeom prst="rect">
            <a:avLst/>
          </a:prstGeom>
        </p:spPr>
        <p:txBody>
          <a:bodyPr lIns="0" tIns="0" rIns="0" bIns="0" rtlCol="0" anchor="t">
            <a:spAutoFit/>
          </a:bodyPr>
          <a:lstStyle/>
          <a:p>
            <a:pPr algn="ctr">
              <a:lnSpc>
                <a:spcPts val="1960"/>
              </a:lnSpc>
              <a:spcBef>
                <a:spcPct val="0"/>
              </a:spcBef>
            </a:pPr>
            <a:r>
              <a:rPr lang="en-US" sz="1400" b="1">
                <a:solidFill>
                  <a:srgbClr val="000000"/>
                </a:solidFill>
                <a:latin typeface="Calibri (MS) Bold"/>
                <a:ea typeface="Calibri (MS) Bold"/>
                <a:cs typeface="Calibri (MS) Bold"/>
                <a:sym typeface="Calibri (MS) Bold"/>
              </a:rPr>
              <a:t>Fig. 1 Quadro di riferimento per la preparazione psicologica e la consulenza nella chirurgia metabolica e bariatrica (MBS) lungo tutto il percorso del paziente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54480" y="2758483"/>
            <a:ext cx="9943908" cy="5789415"/>
          </a:xfrm>
          <a:custGeom>
            <a:avLst/>
            <a:gdLst/>
            <a:ahLst/>
            <a:cxnLst/>
            <a:rect l="l" t="t" r="r" b="b"/>
            <a:pathLst>
              <a:path w="9943908" h="5789415">
                <a:moveTo>
                  <a:pt x="0" y="0"/>
                </a:moveTo>
                <a:lnTo>
                  <a:pt x="9943908" y="0"/>
                </a:lnTo>
                <a:lnTo>
                  <a:pt x="9943908" y="5789415"/>
                </a:lnTo>
                <a:lnTo>
                  <a:pt x="0" y="5789415"/>
                </a:lnTo>
                <a:lnTo>
                  <a:pt x="0" y="0"/>
                </a:lnTo>
                <a:close/>
              </a:path>
            </a:pathLst>
          </a:custGeom>
          <a:blipFill>
            <a:blip r:embed="rId2"/>
            <a:stretch>
              <a:fillRect/>
            </a:stretch>
          </a:blipFill>
        </p:spPr>
        <p:txBody>
          <a:bodyPr/>
          <a:lstStyle/>
          <a:p>
            <a:endParaRPr lang="it-IT"/>
          </a:p>
        </p:txBody>
      </p:sp>
      <p:grpSp>
        <p:nvGrpSpPr>
          <p:cNvPr id="3" name="Group 3"/>
          <p:cNvGrpSpPr/>
          <p:nvPr/>
        </p:nvGrpSpPr>
        <p:grpSpPr>
          <a:xfrm>
            <a:off x="0" y="1517971"/>
            <a:ext cx="1554480" cy="1028700"/>
            <a:chOff x="0" y="0"/>
            <a:chExt cx="2072640" cy="1371600"/>
          </a:xfrm>
        </p:grpSpPr>
        <p:sp>
          <p:nvSpPr>
            <p:cNvPr id="4" name="Freeform 4"/>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5" name="Freeform 5"/>
          <p:cNvSpPr/>
          <p:nvPr/>
        </p:nvSpPr>
        <p:spPr>
          <a:xfrm>
            <a:off x="13365667" y="-447289"/>
            <a:ext cx="4979887" cy="10734289"/>
          </a:xfrm>
          <a:custGeom>
            <a:avLst/>
            <a:gdLst/>
            <a:ahLst/>
            <a:cxnLst/>
            <a:rect l="l" t="t" r="r" b="b"/>
            <a:pathLst>
              <a:path w="4979887" h="10734289">
                <a:moveTo>
                  <a:pt x="0" y="0"/>
                </a:moveTo>
                <a:lnTo>
                  <a:pt x="4979886" y="0"/>
                </a:lnTo>
                <a:lnTo>
                  <a:pt x="4979886" y="10734289"/>
                </a:lnTo>
                <a:lnTo>
                  <a:pt x="0" y="10734289"/>
                </a:lnTo>
                <a:lnTo>
                  <a:pt x="0" y="0"/>
                </a:lnTo>
                <a:close/>
              </a:path>
            </a:pathLst>
          </a:custGeom>
          <a:blipFill>
            <a:blip r:embed="rId3"/>
            <a:stretch>
              <a:fillRect l="-22630"/>
            </a:stretch>
          </a:blipFill>
        </p:spPr>
        <p:txBody>
          <a:bodyPr/>
          <a:lstStyle/>
          <a:p>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495425"/>
            <a:ext cx="1743075" cy="1076325"/>
          </a:xfrm>
          <a:custGeom>
            <a:avLst/>
            <a:gdLst/>
            <a:ahLst/>
            <a:cxnLst/>
            <a:rect l="l" t="t" r="r" b="b"/>
            <a:pathLst>
              <a:path w="1743075" h="1076325">
                <a:moveTo>
                  <a:pt x="0" y="0"/>
                </a:moveTo>
                <a:lnTo>
                  <a:pt x="1743075" y="0"/>
                </a:lnTo>
                <a:lnTo>
                  <a:pt x="1743075" y="1076325"/>
                </a:lnTo>
                <a:lnTo>
                  <a:pt x="0" y="1076325"/>
                </a:lnTo>
                <a:lnTo>
                  <a:pt x="0" y="0"/>
                </a:lnTo>
                <a:close/>
              </a:path>
            </a:pathLst>
          </a:custGeom>
          <a:blipFill>
            <a:blip r:embed="rId3"/>
            <a:stretch>
              <a:fillRect/>
            </a:stretch>
          </a:blipFill>
        </p:spPr>
        <p:txBody>
          <a:bodyPr/>
          <a:lstStyle/>
          <a:p>
            <a:endParaRPr lang="it-IT"/>
          </a:p>
        </p:txBody>
      </p:sp>
      <p:sp>
        <p:nvSpPr>
          <p:cNvPr id="3" name="Freeform 3"/>
          <p:cNvSpPr/>
          <p:nvPr/>
        </p:nvSpPr>
        <p:spPr>
          <a:xfrm>
            <a:off x="4310811" y="1028700"/>
            <a:ext cx="12032615" cy="5142240"/>
          </a:xfrm>
          <a:custGeom>
            <a:avLst/>
            <a:gdLst/>
            <a:ahLst/>
            <a:cxnLst/>
            <a:rect l="l" t="t" r="r" b="b"/>
            <a:pathLst>
              <a:path w="12032615" h="5142240">
                <a:moveTo>
                  <a:pt x="0" y="0"/>
                </a:moveTo>
                <a:lnTo>
                  <a:pt x="12032614" y="0"/>
                </a:lnTo>
                <a:lnTo>
                  <a:pt x="12032614" y="5142240"/>
                </a:lnTo>
                <a:lnTo>
                  <a:pt x="0" y="5142240"/>
                </a:lnTo>
                <a:lnTo>
                  <a:pt x="0" y="0"/>
                </a:lnTo>
                <a:close/>
              </a:path>
            </a:pathLst>
          </a:custGeom>
          <a:blipFill>
            <a:blip r:embed="rId4"/>
            <a:stretch>
              <a:fillRect/>
            </a:stretch>
          </a:blipFill>
        </p:spPr>
        <p:txBody>
          <a:bodyPr/>
          <a:lstStyle/>
          <a:p>
            <a:endParaRPr lang="it-IT"/>
          </a:p>
        </p:txBody>
      </p:sp>
      <p:sp>
        <p:nvSpPr>
          <p:cNvPr id="4" name="TextBox 4"/>
          <p:cNvSpPr txBox="1"/>
          <p:nvPr/>
        </p:nvSpPr>
        <p:spPr>
          <a:xfrm>
            <a:off x="1772562" y="6843673"/>
            <a:ext cx="14600350" cy="1519695"/>
          </a:xfrm>
          <a:prstGeom prst="rect">
            <a:avLst/>
          </a:prstGeom>
        </p:spPr>
        <p:txBody>
          <a:bodyPr lIns="0" tIns="0" rIns="0" bIns="0" rtlCol="0" anchor="t">
            <a:spAutoFit/>
          </a:bodyPr>
          <a:lstStyle/>
          <a:p>
            <a:pPr algn="just">
              <a:lnSpc>
                <a:spcPts val="3920"/>
              </a:lnSpc>
              <a:spcBef>
                <a:spcPct val="0"/>
              </a:spcBef>
            </a:pPr>
            <a:r>
              <a:rPr lang="en-US" sz="2800">
                <a:solidFill>
                  <a:srgbClr val="000000"/>
                </a:solidFill>
                <a:latin typeface="Calibri (MS)"/>
                <a:ea typeface="Calibri (MS)"/>
                <a:cs typeface="Calibri (MS)"/>
                <a:sym typeface="Calibri (MS)"/>
              </a:rPr>
              <a:t> Questo studio recente mostra che  attraverso l'analisi del linguaggio prima e dopo l'intervento, uno spostamento evidente: da un discorso concreto, centrato sul peso e sul controllo alimentare, verso un linguaggio più relazionale, emotivamente sfumato e autoriflessivo.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it-IT"/>
          </a:p>
        </p:txBody>
      </p:sp>
      <p:sp>
        <p:nvSpPr>
          <p:cNvPr id="3" name="Freeform 3"/>
          <p:cNvSpPr/>
          <p:nvPr/>
        </p:nvSpPr>
        <p:spPr>
          <a:xfrm>
            <a:off x="0" y="1495425"/>
            <a:ext cx="1743075" cy="1076325"/>
          </a:xfrm>
          <a:custGeom>
            <a:avLst/>
            <a:gdLst/>
            <a:ahLst/>
            <a:cxnLst/>
            <a:rect l="l" t="t" r="r" b="b"/>
            <a:pathLst>
              <a:path w="1743075" h="1076325">
                <a:moveTo>
                  <a:pt x="0" y="0"/>
                </a:moveTo>
                <a:lnTo>
                  <a:pt x="1743075" y="0"/>
                </a:lnTo>
                <a:lnTo>
                  <a:pt x="1743075" y="1076325"/>
                </a:lnTo>
                <a:lnTo>
                  <a:pt x="0" y="1076325"/>
                </a:lnTo>
                <a:lnTo>
                  <a:pt x="0" y="0"/>
                </a:lnTo>
                <a:close/>
              </a:path>
            </a:pathLst>
          </a:custGeom>
          <a:blipFill>
            <a:blip r:embed="rId4"/>
            <a:stretch>
              <a:fillRect/>
            </a:stretch>
          </a:blipFill>
        </p:spPr>
        <p:txBody>
          <a:bodyPr/>
          <a:lstStyle/>
          <a:p>
            <a:endParaRPr lang="it-IT"/>
          </a:p>
        </p:txBody>
      </p:sp>
      <p:sp>
        <p:nvSpPr>
          <p:cNvPr id="4" name="Freeform 4"/>
          <p:cNvSpPr/>
          <p:nvPr/>
        </p:nvSpPr>
        <p:spPr>
          <a:xfrm>
            <a:off x="12401550" y="84296"/>
            <a:ext cx="2619375" cy="3429000"/>
          </a:xfrm>
          <a:custGeom>
            <a:avLst/>
            <a:gdLst/>
            <a:ahLst/>
            <a:cxnLst/>
            <a:rect l="l" t="t" r="r" b="b"/>
            <a:pathLst>
              <a:path w="2619375" h="3429000">
                <a:moveTo>
                  <a:pt x="0" y="0"/>
                </a:moveTo>
                <a:lnTo>
                  <a:pt x="2619375" y="0"/>
                </a:lnTo>
                <a:lnTo>
                  <a:pt x="2619375" y="3429000"/>
                </a:lnTo>
                <a:lnTo>
                  <a:pt x="0" y="3429000"/>
                </a:lnTo>
                <a:lnTo>
                  <a:pt x="0" y="0"/>
                </a:lnTo>
                <a:close/>
              </a:path>
            </a:pathLst>
          </a:custGeom>
          <a:blipFill>
            <a:blip r:embed="rId5"/>
            <a:stretch>
              <a:fillRect/>
            </a:stretch>
          </a:blipFill>
        </p:spPr>
        <p:txBody>
          <a:bodyPr/>
          <a:lstStyle/>
          <a:p>
            <a:endParaRPr lang="it-IT"/>
          </a:p>
        </p:txBody>
      </p:sp>
      <p:sp>
        <p:nvSpPr>
          <p:cNvPr id="5" name="Freeform 5"/>
          <p:cNvSpPr/>
          <p:nvPr/>
        </p:nvSpPr>
        <p:spPr>
          <a:xfrm>
            <a:off x="12401550" y="3429000"/>
            <a:ext cx="5886450" cy="3429000"/>
          </a:xfrm>
          <a:custGeom>
            <a:avLst/>
            <a:gdLst/>
            <a:ahLst/>
            <a:cxnLst/>
            <a:rect l="l" t="t" r="r" b="b"/>
            <a:pathLst>
              <a:path w="5886450" h="3429000">
                <a:moveTo>
                  <a:pt x="0" y="0"/>
                </a:moveTo>
                <a:lnTo>
                  <a:pt x="5886450" y="0"/>
                </a:lnTo>
                <a:lnTo>
                  <a:pt x="5886450" y="3429000"/>
                </a:lnTo>
                <a:lnTo>
                  <a:pt x="0" y="3429000"/>
                </a:lnTo>
                <a:lnTo>
                  <a:pt x="0" y="0"/>
                </a:lnTo>
                <a:close/>
              </a:path>
            </a:pathLst>
          </a:custGeom>
          <a:blipFill>
            <a:blip r:embed="rId6"/>
            <a:stretch>
              <a:fillRect/>
            </a:stretch>
          </a:blipFill>
        </p:spPr>
        <p:txBody>
          <a:bodyPr/>
          <a:lstStyle/>
          <a:p>
            <a:endParaRPr lang="it-IT"/>
          </a:p>
        </p:txBody>
      </p:sp>
      <p:sp>
        <p:nvSpPr>
          <p:cNvPr id="6" name="Freeform 6"/>
          <p:cNvSpPr/>
          <p:nvPr/>
        </p:nvSpPr>
        <p:spPr>
          <a:xfrm>
            <a:off x="15201953" y="312911"/>
            <a:ext cx="2692034" cy="3116089"/>
          </a:xfrm>
          <a:custGeom>
            <a:avLst/>
            <a:gdLst/>
            <a:ahLst/>
            <a:cxnLst/>
            <a:rect l="l" t="t" r="r" b="b"/>
            <a:pathLst>
              <a:path w="2692034" h="3116089">
                <a:moveTo>
                  <a:pt x="0" y="0"/>
                </a:moveTo>
                <a:lnTo>
                  <a:pt x="2692035" y="0"/>
                </a:lnTo>
                <a:lnTo>
                  <a:pt x="2692035" y="3116089"/>
                </a:lnTo>
                <a:lnTo>
                  <a:pt x="0" y="3116089"/>
                </a:lnTo>
                <a:lnTo>
                  <a:pt x="0" y="0"/>
                </a:lnTo>
                <a:close/>
              </a:path>
            </a:pathLst>
          </a:custGeom>
          <a:blipFill>
            <a:blip r:embed="rId7"/>
            <a:stretch>
              <a:fillRect/>
            </a:stretch>
          </a:blipFill>
        </p:spPr>
        <p:txBody>
          <a:bodyPr/>
          <a:lstStyle/>
          <a:p>
            <a:endParaRPr lang="it-IT"/>
          </a:p>
        </p:txBody>
      </p:sp>
      <p:sp>
        <p:nvSpPr>
          <p:cNvPr id="7" name="Freeform 7"/>
          <p:cNvSpPr/>
          <p:nvPr/>
        </p:nvSpPr>
        <p:spPr>
          <a:xfrm>
            <a:off x="1636214" y="1321096"/>
            <a:ext cx="10344346" cy="4215809"/>
          </a:xfrm>
          <a:custGeom>
            <a:avLst/>
            <a:gdLst/>
            <a:ahLst/>
            <a:cxnLst/>
            <a:rect l="l" t="t" r="r" b="b"/>
            <a:pathLst>
              <a:path w="10344346" h="4215809">
                <a:moveTo>
                  <a:pt x="0" y="0"/>
                </a:moveTo>
                <a:lnTo>
                  <a:pt x="10344346" y="0"/>
                </a:lnTo>
                <a:lnTo>
                  <a:pt x="10344346" y="4215808"/>
                </a:lnTo>
                <a:lnTo>
                  <a:pt x="0" y="4215808"/>
                </a:lnTo>
                <a:lnTo>
                  <a:pt x="0" y="0"/>
                </a:lnTo>
                <a:close/>
              </a:path>
            </a:pathLst>
          </a:custGeom>
          <a:blipFill>
            <a:blip r:embed="rId8"/>
            <a:stretch>
              <a:fillRect/>
            </a:stretch>
          </a:blipFill>
        </p:spPr>
        <p:txBody>
          <a:bodyPr/>
          <a:lstStyle/>
          <a:p>
            <a:endParaRPr lang="it-IT"/>
          </a:p>
        </p:txBody>
      </p:sp>
      <p:sp>
        <p:nvSpPr>
          <p:cNvPr id="8" name="TextBox 8"/>
          <p:cNvSpPr txBox="1"/>
          <p:nvPr/>
        </p:nvSpPr>
        <p:spPr>
          <a:xfrm>
            <a:off x="1743075" y="5815076"/>
            <a:ext cx="10237485" cy="2508364"/>
          </a:xfrm>
          <a:prstGeom prst="rect">
            <a:avLst/>
          </a:prstGeom>
        </p:spPr>
        <p:txBody>
          <a:bodyPr lIns="0" tIns="0" rIns="0" bIns="0" rtlCol="0" anchor="t">
            <a:spAutoFit/>
          </a:bodyPr>
          <a:lstStyle/>
          <a:p>
            <a:pPr algn="just">
              <a:lnSpc>
                <a:spcPts val="4007"/>
              </a:lnSpc>
              <a:spcBef>
                <a:spcPct val="0"/>
              </a:spcBef>
            </a:pPr>
            <a:r>
              <a:rPr lang="en-US" sz="2862">
                <a:solidFill>
                  <a:srgbClr val="000000"/>
                </a:solidFill>
                <a:latin typeface="DM Sans"/>
                <a:ea typeface="DM Sans"/>
                <a:cs typeface="DM Sans"/>
                <a:sym typeface="DM Sans"/>
              </a:rPr>
              <a:t>I gruppi funzionano anche in formati brevi e accessibili. </a:t>
            </a:r>
          </a:p>
          <a:p>
            <a:pPr algn="just">
              <a:lnSpc>
                <a:spcPts val="4007"/>
              </a:lnSpc>
              <a:spcBef>
                <a:spcPct val="0"/>
              </a:spcBef>
            </a:pPr>
            <a:r>
              <a:rPr lang="en-US" sz="2862">
                <a:solidFill>
                  <a:srgbClr val="000000"/>
                </a:solidFill>
                <a:latin typeface="DM Sans"/>
                <a:ea typeface="DM Sans"/>
                <a:cs typeface="DM Sans"/>
                <a:sym typeface="DM Sans"/>
              </a:rPr>
              <a:t>Interventi di terapia cognitivo-comportamentale di gruppo, anche online, hanno mostrato riduzioni significative dei comportamenti di alimentazione incontrollata in pazienti con ripresa di peso dopo la chirurgia bariatrica.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4" name="TextBox 4"/>
          <p:cNvSpPr txBox="1"/>
          <p:nvPr/>
        </p:nvSpPr>
        <p:spPr>
          <a:xfrm>
            <a:off x="2058819" y="1232221"/>
            <a:ext cx="9347383" cy="1354228"/>
          </a:xfrm>
          <a:prstGeom prst="rect">
            <a:avLst/>
          </a:prstGeom>
        </p:spPr>
        <p:txBody>
          <a:bodyPr lIns="0" tIns="0" rIns="0" bIns="0" rtlCol="0" anchor="t">
            <a:spAutoFit/>
          </a:bodyPr>
          <a:lstStyle/>
          <a:p>
            <a:pPr algn="l">
              <a:lnSpc>
                <a:spcPts val="9882"/>
              </a:lnSpc>
            </a:pPr>
            <a:r>
              <a:rPr lang="en-US" sz="7058" b="1">
                <a:solidFill>
                  <a:srgbClr val="013D61"/>
                </a:solidFill>
                <a:latin typeface="Calibri (MS) Bold"/>
                <a:ea typeface="Calibri (MS) Bold"/>
                <a:cs typeface="Calibri (MS) Bold"/>
                <a:sym typeface="Calibri (MS) Bold"/>
              </a:rPr>
              <a:t>Take home message</a:t>
            </a:r>
          </a:p>
        </p:txBody>
      </p:sp>
      <p:sp>
        <p:nvSpPr>
          <p:cNvPr id="5" name="Freeform 5"/>
          <p:cNvSpPr/>
          <p:nvPr/>
        </p:nvSpPr>
        <p:spPr>
          <a:xfrm>
            <a:off x="13025905" y="4605756"/>
            <a:ext cx="5108185" cy="10067684"/>
          </a:xfrm>
          <a:custGeom>
            <a:avLst/>
            <a:gdLst/>
            <a:ahLst/>
            <a:cxnLst/>
            <a:rect l="l" t="t" r="r" b="b"/>
            <a:pathLst>
              <a:path w="5108185" h="10067684">
                <a:moveTo>
                  <a:pt x="0" y="0"/>
                </a:moveTo>
                <a:lnTo>
                  <a:pt x="5108185" y="0"/>
                </a:lnTo>
                <a:lnTo>
                  <a:pt x="5108185" y="10067684"/>
                </a:lnTo>
                <a:lnTo>
                  <a:pt x="0" y="10067684"/>
                </a:lnTo>
                <a:lnTo>
                  <a:pt x="0" y="0"/>
                </a:lnTo>
                <a:close/>
              </a:path>
            </a:pathLst>
          </a:custGeom>
          <a:blipFill>
            <a:blip r:embed="rId2"/>
            <a:stretch>
              <a:fillRect l="-100304" t="-2366" r="-103084"/>
            </a:stretch>
          </a:blipFill>
        </p:spPr>
        <p:txBody>
          <a:bodyPr/>
          <a:lstStyle/>
          <a:p>
            <a:endParaRPr lang="it-IT"/>
          </a:p>
        </p:txBody>
      </p:sp>
      <p:sp>
        <p:nvSpPr>
          <p:cNvPr id="6" name="Freeform 6"/>
          <p:cNvSpPr/>
          <p:nvPr/>
        </p:nvSpPr>
        <p:spPr>
          <a:xfrm>
            <a:off x="13025905" y="44960"/>
            <a:ext cx="5108185" cy="4417921"/>
          </a:xfrm>
          <a:custGeom>
            <a:avLst/>
            <a:gdLst/>
            <a:ahLst/>
            <a:cxnLst/>
            <a:rect l="l" t="t" r="r" b="b"/>
            <a:pathLst>
              <a:path w="5108185" h="4417921">
                <a:moveTo>
                  <a:pt x="0" y="0"/>
                </a:moveTo>
                <a:lnTo>
                  <a:pt x="5108185" y="0"/>
                </a:lnTo>
                <a:lnTo>
                  <a:pt x="5108185" y="4417921"/>
                </a:lnTo>
                <a:lnTo>
                  <a:pt x="0" y="4417921"/>
                </a:lnTo>
                <a:lnTo>
                  <a:pt x="0" y="0"/>
                </a:lnTo>
                <a:close/>
              </a:path>
            </a:pathLst>
          </a:custGeom>
          <a:blipFill>
            <a:blip r:embed="rId3"/>
            <a:stretch>
              <a:fillRect l="-11318" r="-3997"/>
            </a:stretch>
          </a:blipFill>
        </p:spPr>
        <p:txBody>
          <a:bodyPr/>
          <a:lstStyle/>
          <a:p>
            <a:endParaRPr lang="it-IT"/>
          </a:p>
        </p:txBody>
      </p:sp>
      <p:sp>
        <p:nvSpPr>
          <p:cNvPr id="7" name="Freeform 7"/>
          <p:cNvSpPr/>
          <p:nvPr/>
        </p:nvSpPr>
        <p:spPr>
          <a:xfrm>
            <a:off x="13751860" y="2329846"/>
            <a:ext cx="814926" cy="313746"/>
          </a:xfrm>
          <a:custGeom>
            <a:avLst/>
            <a:gdLst/>
            <a:ahLst/>
            <a:cxnLst/>
            <a:rect l="l" t="t" r="r" b="b"/>
            <a:pathLst>
              <a:path w="814926" h="313746">
                <a:moveTo>
                  <a:pt x="0" y="0"/>
                </a:moveTo>
                <a:lnTo>
                  <a:pt x="814925" y="0"/>
                </a:lnTo>
                <a:lnTo>
                  <a:pt x="814925" y="313746"/>
                </a:lnTo>
                <a:lnTo>
                  <a:pt x="0" y="3137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8" name="Freeform 8"/>
          <p:cNvSpPr/>
          <p:nvPr/>
        </p:nvSpPr>
        <p:spPr>
          <a:xfrm>
            <a:off x="14387194" y="3657331"/>
            <a:ext cx="814926" cy="313746"/>
          </a:xfrm>
          <a:custGeom>
            <a:avLst/>
            <a:gdLst/>
            <a:ahLst/>
            <a:cxnLst/>
            <a:rect l="l" t="t" r="r" b="b"/>
            <a:pathLst>
              <a:path w="814926" h="313746">
                <a:moveTo>
                  <a:pt x="0" y="0"/>
                </a:moveTo>
                <a:lnTo>
                  <a:pt x="814925" y="0"/>
                </a:lnTo>
                <a:lnTo>
                  <a:pt x="814925" y="313746"/>
                </a:lnTo>
                <a:lnTo>
                  <a:pt x="0" y="3137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9" name="Freeform 9"/>
          <p:cNvSpPr/>
          <p:nvPr/>
        </p:nvSpPr>
        <p:spPr>
          <a:xfrm>
            <a:off x="16732814" y="2404773"/>
            <a:ext cx="814926" cy="313746"/>
          </a:xfrm>
          <a:custGeom>
            <a:avLst/>
            <a:gdLst/>
            <a:ahLst/>
            <a:cxnLst/>
            <a:rect l="l" t="t" r="r" b="b"/>
            <a:pathLst>
              <a:path w="814926" h="313746">
                <a:moveTo>
                  <a:pt x="0" y="0"/>
                </a:moveTo>
                <a:lnTo>
                  <a:pt x="814925" y="0"/>
                </a:lnTo>
                <a:lnTo>
                  <a:pt x="814925" y="313747"/>
                </a:lnTo>
                <a:lnTo>
                  <a:pt x="0" y="31374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10" name="Freeform 10"/>
          <p:cNvSpPr/>
          <p:nvPr/>
        </p:nvSpPr>
        <p:spPr>
          <a:xfrm>
            <a:off x="15719191" y="1710321"/>
            <a:ext cx="536537" cy="206567"/>
          </a:xfrm>
          <a:custGeom>
            <a:avLst/>
            <a:gdLst/>
            <a:ahLst/>
            <a:cxnLst/>
            <a:rect l="l" t="t" r="r" b="b"/>
            <a:pathLst>
              <a:path w="536537" h="206567">
                <a:moveTo>
                  <a:pt x="0" y="0"/>
                </a:moveTo>
                <a:lnTo>
                  <a:pt x="536538" y="0"/>
                </a:lnTo>
                <a:lnTo>
                  <a:pt x="536538" y="206567"/>
                </a:lnTo>
                <a:lnTo>
                  <a:pt x="0" y="2065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11" name="Freeform 11"/>
          <p:cNvSpPr/>
          <p:nvPr/>
        </p:nvSpPr>
        <p:spPr>
          <a:xfrm>
            <a:off x="15987460" y="1130473"/>
            <a:ext cx="536537" cy="206567"/>
          </a:xfrm>
          <a:custGeom>
            <a:avLst/>
            <a:gdLst/>
            <a:ahLst/>
            <a:cxnLst/>
            <a:rect l="l" t="t" r="r" b="b"/>
            <a:pathLst>
              <a:path w="536537" h="206567">
                <a:moveTo>
                  <a:pt x="0" y="0"/>
                </a:moveTo>
                <a:lnTo>
                  <a:pt x="536538" y="0"/>
                </a:lnTo>
                <a:lnTo>
                  <a:pt x="536538" y="206567"/>
                </a:lnTo>
                <a:lnTo>
                  <a:pt x="0" y="2065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12" name="Freeform 12"/>
          <p:cNvSpPr/>
          <p:nvPr/>
        </p:nvSpPr>
        <p:spPr>
          <a:xfrm>
            <a:off x="13554651" y="1485717"/>
            <a:ext cx="491239" cy="189127"/>
          </a:xfrm>
          <a:custGeom>
            <a:avLst/>
            <a:gdLst/>
            <a:ahLst/>
            <a:cxnLst/>
            <a:rect l="l" t="t" r="r" b="b"/>
            <a:pathLst>
              <a:path w="491239" h="189127">
                <a:moveTo>
                  <a:pt x="0" y="0"/>
                </a:moveTo>
                <a:lnTo>
                  <a:pt x="491239" y="0"/>
                </a:lnTo>
                <a:lnTo>
                  <a:pt x="491239" y="189127"/>
                </a:lnTo>
                <a:lnTo>
                  <a:pt x="0" y="1891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it-IT"/>
          </a:p>
        </p:txBody>
      </p:sp>
      <p:sp>
        <p:nvSpPr>
          <p:cNvPr id="13" name="Freeform 13"/>
          <p:cNvSpPr/>
          <p:nvPr/>
        </p:nvSpPr>
        <p:spPr>
          <a:xfrm>
            <a:off x="15579997" y="2718520"/>
            <a:ext cx="814926" cy="313746"/>
          </a:xfrm>
          <a:custGeom>
            <a:avLst/>
            <a:gdLst/>
            <a:ahLst/>
            <a:cxnLst/>
            <a:rect l="l" t="t" r="r" b="b"/>
            <a:pathLst>
              <a:path w="814926" h="313746">
                <a:moveTo>
                  <a:pt x="0" y="0"/>
                </a:moveTo>
                <a:lnTo>
                  <a:pt x="814926" y="0"/>
                </a:lnTo>
                <a:lnTo>
                  <a:pt x="814926" y="313746"/>
                </a:lnTo>
                <a:lnTo>
                  <a:pt x="0" y="3137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14" name="Freeform 14"/>
          <p:cNvSpPr/>
          <p:nvPr/>
        </p:nvSpPr>
        <p:spPr>
          <a:xfrm>
            <a:off x="14658475" y="1027190"/>
            <a:ext cx="536537" cy="206567"/>
          </a:xfrm>
          <a:custGeom>
            <a:avLst/>
            <a:gdLst/>
            <a:ahLst/>
            <a:cxnLst/>
            <a:rect l="l" t="t" r="r" b="b"/>
            <a:pathLst>
              <a:path w="536537" h="206567">
                <a:moveTo>
                  <a:pt x="0" y="0"/>
                </a:moveTo>
                <a:lnTo>
                  <a:pt x="536537" y="0"/>
                </a:lnTo>
                <a:lnTo>
                  <a:pt x="536537" y="206567"/>
                </a:lnTo>
                <a:lnTo>
                  <a:pt x="0" y="2065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15" name="Freeform 15"/>
          <p:cNvSpPr/>
          <p:nvPr/>
        </p:nvSpPr>
        <p:spPr>
          <a:xfrm>
            <a:off x="14387194" y="1633367"/>
            <a:ext cx="399764" cy="153909"/>
          </a:xfrm>
          <a:custGeom>
            <a:avLst/>
            <a:gdLst/>
            <a:ahLst/>
            <a:cxnLst/>
            <a:rect l="l" t="t" r="r" b="b"/>
            <a:pathLst>
              <a:path w="399764" h="153909">
                <a:moveTo>
                  <a:pt x="0" y="0"/>
                </a:moveTo>
                <a:lnTo>
                  <a:pt x="399763" y="0"/>
                </a:lnTo>
                <a:lnTo>
                  <a:pt x="399763" y="153909"/>
                </a:lnTo>
                <a:lnTo>
                  <a:pt x="0" y="1539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16" name="Freeform 16"/>
          <p:cNvSpPr/>
          <p:nvPr/>
        </p:nvSpPr>
        <p:spPr>
          <a:xfrm>
            <a:off x="14726862" y="1813605"/>
            <a:ext cx="399764" cy="153909"/>
          </a:xfrm>
          <a:custGeom>
            <a:avLst/>
            <a:gdLst/>
            <a:ahLst/>
            <a:cxnLst/>
            <a:rect l="l" t="t" r="r" b="b"/>
            <a:pathLst>
              <a:path w="399764" h="153909">
                <a:moveTo>
                  <a:pt x="0" y="0"/>
                </a:moveTo>
                <a:lnTo>
                  <a:pt x="399763" y="0"/>
                </a:lnTo>
                <a:lnTo>
                  <a:pt x="399763" y="153909"/>
                </a:lnTo>
                <a:lnTo>
                  <a:pt x="0" y="1539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17" name="Freeform 17"/>
          <p:cNvSpPr/>
          <p:nvPr/>
        </p:nvSpPr>
        <p:spPr>
          <a:xfrm>
            <a:off x="14794656" y="4834356"/>
            <a:ext cx="1860939" cy="2044987"/>
          </a:xfrm>
          <a:custGeom>
            <a:avLst/>
            <a:gdLst/>
            <a:ahLst/>
            <a:cxnLst/>
            <a:rect l="l" t="t" r="r" b="b"/>
            <a:pathLst>
              <a:path w="1860939" h="2044987">
                <a:moveTo>
                  <a:pt x="0" y="0"/>
                </a:moveTo>
                <a:lnTo>
                  <a:pt x="1860939" y="0"/>
                </a:lnTo>
                <a:lnTo>
                  <a:pt x="1860939" y="2044987"/>
                </a:lnTo>
                <a:lnTo>
                  <a:pt x="0" y="20449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it-IT"/>
          </a:p>
        </p:txBody>
      </p:sp>
      <p:sp>
        <p:nvSpPr>
          <p:cNvPr id="18" name="TextBox 18"/>
          <p:cNvSpPr txBox="1"/>
          <p:nvPr/>
        </p:nvSpPr>
        <p:spPr>
          <a:xfrm>
            <a:off x="497528" y="2519767"/>
            <a:ext cx="12147377" cy="8582859"/>
          </a:xfrm>
          <a:prstGeom prst="rect">
            <a:avLst/>
          </a:prstGeom>
        </p:spPr>
        <p:txBody>
          <a:bodyPr lIns="0" tIns="0" rIns="0" bIns="0" rtlCol="0" anchor="t">
            <a:spAutoFit/>
          </a:bodyPr>
          <a:lstStyle/>
          <a:p>
            <a:pPr algn="just">
              <a:lnSpc>
                <a:spcPts val="4236"/>
              </a:lnSpc>
            </a:pPr>
            <a:r>
              <a:rPr lang="en-US" sz="3025" dirty="0" err="1">
                <a:solidFill>
                  <a:srgbClr val="000000"/>
                </a:solidFill>
                <a:latin typeface="Calibri (MS)"/>
                <a:ea typeface="Calibri (MS)"/>
                <a:cs typeface="Calibri (MS)"/>
                <a:sym typeface="Calibri (MS)"/>
              </a:rPr>
              <a:t>Riconnessioni</a:t>
            </a:r>
            <a:endParaRPr lang="en-US" sz="3025" dirty="0">
              <a:solidFill>
                <a:srgbClr val="000000"/>
              </a:solidFill>
              <a:latin typeface="Calibri (MS)"/>
              <a:ea typeface="Calibri (MS)"/>
              <a:cs typeface="Calibri (MS)"/>
              <a:sym typeface="Calibri (MS)"/>
            </a:endParaRPr>
          </a:p>
          <a:p>
            <a:pPr algn="just">
              <a:lnSpc>
                <a:spcPts val="4236"/>
              </a:lnSpc>
            </a:pPr>
            <a:r>
              <a:rPr lang="en-US" sz="3025" dirty="0">
                <a:solidFill>
                  <a:srgbClr val="000000"/>
                </a:solidFill>
                <a:latin typeface="Calibri (MS)"/>
                <a:ea typeface="Calibri (MS)"/>
                <a:cs typeface="Calibri (MS)"/>
                <a:sym typeface="Calibri (MS)"/>
              </a:rPr>
              <a:t>Dal </a:t>
            </a:r>
            <a:r>
              <a:rPr lang="en-US" sz="3025" dirty="0" err="1">
                <a:solidFill>
                  <a:srgbClr val="000000"/>
                </a:solidFill>
                <a:latin typeface="Calibri (MS)"/>
                <a:ea typeface="Calibri (MS)"/>
                <a:cs typeface="Calibri (MS)"/>
                <a:sym typeface="Calibri (MS)"/>
              </a:rPr>
              <a:t>latino</a:t>
            </a:r>
            <a:r>
              <a:rPr lang="en-US" sz="3025" dirty="0">
                <a:solidFill>
                  <a:srgbClr val="000000"/>
                </a:solidFill>
                <a:latin typeface="Calibri (MS)"/>
                <a:ea typeface="Calibri (MS)"/>
                <a:cs typeface="Calibri (MS)"/>
                <a:sym typeface="Calibri (MS)"/>
              </a:rPr>
              <a:t> </a:t>
            </a:r>
            <a:r>
              <a:rPr lang="en-US" sz="3025" dirty="0" err="1">
                <a:solidFill>
                  <a:srgbClr val="000000"/>
                </a:solidFill>
                <a:latin typeface="Calibri (MS)"/>
                <a:ea typeface="Calibri (MS)"/>
                <a:cs typeface="Calibri (MS)"/>
                <a:sym typeface="Calibri (MS)"/>
              </a:rPr>
              <a:t>connexio</a:t>
            </a:r>
            <a:r>
              <a:rPr lang="en-US" sz="3025" dirty="0">
                <a:solidFill>
                  <a:srgbClr val="000000"/>
                </a:solidFill>
                <a:latin typeface="Calibri (MS)"/>
                <a:ea typeface="Calibri (MS)"/>
                <a:cs typeface="Calibri (MS)"/>
                <a:sym typeface="Calibri (MS)"/>
              </a:rPr>
              <a:t>(n-), da </a:t>
            </a:r>
            <a:r>
              <a:rPr lang="en-US" sz="3025" dirty="0" err="1">
                <a:solidFill>
                  <a:srgbClr val="000000"/>
                </a:solidFill>
                <a:latin typeface="Calibri (MS)"/>
                <a:ea typeface="Calibri (MS)"/>
                <a:cs typeface="Calibri (MS)"/>
                <a:sym typeface="Calibri (MS)"/>
              </a:rPr>
              <a:t>connectere</a:t>
            </a:r>
            <a:r>
              <a:rPr lang="en-US" sz="3025" dirty="0">
                <a:solidFill>
                  <a:srgbClr val="000000"/>
                </a:solidFill>
                <a:latin typeface="Calibri (MS)"/>
                <a:ea typeface="Calibri (MS)"/>
                <a:cs typeface="Calibri (MS)"/>
                <a:sym typeface="Calibri (MS)"/>
              </a:rPr>
              <a:t>, da con- “</a:t>
            </a:r>
            <a:r>
              <a:rPr lang="en-US" sz="3025" dirty="0" err="1">
                <a:solidFill>
                  <a:srgbClr val="000000"/>
                </a:solidFill>
                <a:latin typeface="Calibri (MS)"/>
                <a:ea typeface="Calibri (MS)"/>
                <a:cs typeface="Calibri (MS)"/>
                <a:sym typeface="Calibri (MS)"/>
              </a:rPr>
              <a:t>insieme</a:t>
            </a:r>
            <a:r>
              <a:rPr lang="en-US" sz="3025" dirty="0">
                <a:solidFill>
                  <a:srgbClr val="000000"/>
                </a:solidFill>
                <a:latin typeface="Calibri (MS)"/>
                <a:ea typeface="Calibri (MS)"/>
                <a:cs typeface="Calibri (MS)"/>
                <a:sym typeface="Calibri (MS)"/>
              </a:rPr>
              <a:t>” </a:t>
            </a:r>
            <a:r>
              <a:rPr lang="en-US" sz="3025" dirty="0" err="1">
                <a:solidFill>
                  <a:srgbClr val="000000"/>
                </a:solidFill>
                <a:latin typeface="Calibri (MS)"/>
                <a:ea typeface="Calibri (MS)"/>
                <a:cs typeface="Calibri (MS)"/>
                <a:sym typeface="Calibri (MS)"/>
              </a:rPr>
              <a:t>nectere</a:t>
            </a:r>
            <a:r>
              <a:rPr lang="en-US" sz="3025" dirty="0">
                <a:solidFill>
                  <a:srgbClr val="000000"/>
                </a:solidFill>
                <a:latin typeface="Calibri (MS)"/>
                <a:ea typeface="Calibri (MS)"/>
                <a:cs typeface="Calibri (MS)"/>
                <a:sym typeface="Calibri (MS)"/>
              </a:rPr>
              <a:t> “</a:t>
            </a:r>
            <a:r>
              <a:rPr lang="en-US" sz="3025" dirty="0" err="1">
                <a:solidFill>
                  <a:srgbClr val="000000"/>
                </a:solidFill>
                <a:latin typeface="Calibri (MS)"/>
                <a:ea typeface="Calibri (MS)"/>
                <a:cs typeface="Calibri (MS)"/>
                <a:sym typeface="Calibri (MS)"/>
              </a:rPr>
              <a:t>legare</a:t>
            </a:r>
            <a:r>
              <a:rPr lang="en-US" sz="3025" dirty="0">
                <a:solidFill>
                  <a:srgbClr val="000000"/>
                </a:solidFill>
                <a:latin typeface="Calibri (MS)"/>
                <a:ea typeface="Calibri (MS)"/>
                <a:cs typeface="Calibri (MS)"/>
                <a:sym typeface="Calibri (MS)"/>
              </a:rPr>
              <a:t>”</a:t>
            </a:r>
          </a:p>
          <a:p>
            <a:pPr algn="just">
              <a:lnSpc>
                <a:spcPts val="4236"/>
              </a:lnSpc>
            </a:pPr>
            <a:endParaRPr lang="en-US" sz="3025" dirty="0">
              <a:solidFill>
                <a:srgbClr val="000000"/>
              </a:solidFill>
              <a:latin typeface="Calibri (MS)"/>
              <a:ea typeface="Calibri (MS)"/>
              <a:cs typeface="Calibri (MS)"/>
              <a:sym typeface="Calibri (MS)"/>
            </a:endParaRPr>
          </a:p>
          <a:p>
            <a:pPr algn="just">
              <a:lnSpc>
                <a:spcPts val="5066"/>
              </a:lnSpc>
            </a:pPr>
            <a:endParaRPr lang="en-US" sz="3025" dirty="0">
              <a:solidFill>
                <a:srgbClr val="000000"/>
              </a:solidFill>
              <a:latin typeface="Calibri (MS)"/>
              <a:ea typeface="Calibri (MS)"/>
              <a:cs typeface="Calibri (MS)"/>
              <a:sym typeface="Calibri (MS)"/>
            </a:endParaRPr>
          </a:p>
          <a:p>
            <a:pPr marL="655681" lvl="1" indent="-327841" algn="l">
              <a:lnSpc>
                <a:spcPts val="4251"/>
              </a:lnSpc>
              <a:buAutoNum type="arabicPeriod"/>
            </a:pPr>
            <a:r>
              <a:rPr lang="en-US" sz="3036" dirty="0" err="1">
                <a:solidFill>
                  <a:srgbClr val="000000"/>
                </a:solidFill>
                <a:latin typeface="Calibri (MS)"/>
                <a:ea typeface="Calibri (MS)"/>
                <a:cs typeface="Calibri (MS)"/>
                <a:sym typeface="Calibri (MS)"/>
              </a:rPr>
              <a:t>Qualcosa</a:t>
            </a:r>
            <a:r>
              <a:rPr lang="en-US" sz="3036" dirty="0">
                <a:solidFill>
                  <a:srgbClr val="000000"/>
                </a:solidFill>
                <a:latin typeface="Calibri (MS)"/>
                <a:ea typeface="Calibri (MS)"/>
                <a:cs typeface="Calibri (MS)"/>
                <a:sym typeface="Calibri (MS)"/>
              </a:rPr>
              <a:t> </a:t>
            </a:r>
            <a:r>
              <a:rPr lang="en-US" sz="3036" dirty="0" err="1">
                <a:solidFill>
                  <a:srgbClr val="000000"/>
                </a:solidFill>
                <a:latin typeface="Calibri (MS)"/>
                <a:ea typeface="Calibri (MS)"/>
                <a:cs typeface="Calibri (MS)"/>
                <a:sym typeface="Calibri (MS)"/>
              </a:rPr>
              <a:t>che</a:t>
            </a:r>
            <a:r>
              <a:rPr lang="en-US" sz="3036" dirty="0">
                <a:solidFill>
                  <a:srgbClr val="000000"/>
                </a:solidFill>
                <a:latin typeface="Calibri (MS)"/>
                <a:ea typeface="Calibri (MS)"/>
                <a:cs typeface="Calibri (MS)"/>
                <a:sym typeface="Calibri (MS)"/>
              </a:rPr>
              <a:t> </a:t>
            </a:r>
            <a:r>
              <a:rPr lang="en-US" sz="3036" dirty="0" err="1">
                <a:solidFill>
                  <a:srgbClr val="000000"/>
                </a:solidFill>
                <a:latin typeface="Calibri (MS)"/>
                <a:ea typeface="Calibri (MS)"/>
                <a:cs typeface="Calibri (MS)"/>
                <a:sym typeface="Calibri (MS)"/>
              </a:rPr>
              <a:t>collega</a:t>
            </a:r>
            <a:r>
              <a:rPr lang="en-US" sz="3036" dirty="0">
                <a:solidFill>
                  <a:srgbClr val="000000"/>
                </a:solidFill>
                <a:latin typeface="Calibri (MS)"/>
                <a:ea typeface="Calibri (MS)"/>
                <a:cs typeface="Calibri (MS)"/>
                <a:sym typeface="Calibri (MS)"/>
              </a:rPr>
              <a:t> due </a:t>
            </a:r>
            <a:r>
              <a:rPr lang="en-US" sz="3036" dirty="0" err="1">
                <a:solidFill>
                  <a:srgbClr val="000000"/>
                </a:solidFill>
                <a:latin typeface="Calibri (MS)"/>
                <a:ea typeface="Calibri (MS)"/>
                <a:cs typeface="Calibri (MS)"/>
                <a:sym typeface="Calibri (MS)"/>
              </a:rPr>
              <a:t>fatti</a:t>
            </a:r>
            <a:r>
              <a:rPr lang="en-US" sz="3036" dirty="0">
                <a:solidFill>
                  <a:srgbClr val="000000"/>
                </a:solidFill>
                <a:latin typeface="Calibri (MS)"/>
                <a:ea typeface="Calibri (MS)"/>
                <a:cs typeface="Calibri (MS)"/>
                <a:sym typeface="Calibri (MS)"/>
              </a:rPr>
              <a:t>, idee, </a:t>
            </a:r>
            <a:r>
              <a:rPr lang="en-US" sz="3036" dirty="0" err="1">
                <a:solidFill>
                  <a:srgbClr val="000000"/>
                </a:solidFill>
                <a:latin typeface="Calibri (MS)"/>
                <a:ea typeface="Calibri (MS)"/>
                <a:cs typeface="Calibri (MS)"/>
                <a:sym typeface="Calibri (MS)"/>
              </a:rPr>
              <a:t>ecc</a:t>
            </a:r>
            <a:r>
              <a:rPr lang="en-US" sz="3036" dirty="0">
                <a:solidFill>
                  <a:srgbClr val="000000"/>
                </a:solidFill>
                <a:latin typeface="Calibri (MS)"/>
                <a:ea typeface="Calibri (MS)"/>
                <a:cs typeface="Calibri (MS)"/>
                <a:sym typeface="Calibri (MS)"/>
              </a:rPr>
              <a:t>..;</a:t>
            </a:r>
          </a:p>
          <a:p>
            <a:pPr marL="655681" lvl="1" indent="-327841" algn="l">
              <a:lnSpc>
                <a:spcPts val="4251"/>
              </a:lnSpc>
              <a:buAutoNum type="arabicPeriod"/>
            </a:pPr>
            <a:r>
              <a:rPr lang="en-US" sz="3036" dirty="0" err="1">
                <a:solidFill>
                  <a:srgbClr val="000000"/>
                </a:solidFill>
                <a:latin typeface="Calibri (MS)"/>
                <a:ea typeface="Calibri (MS)"/>
                <a:cs typeface="Calibri (MS)"/>
                <a:sym typeface="Calibri (MS)"/>
              </a:rPr>
              <a:t>L’atto</a:t>
            </a:r>
            <a:r>
              <a:rPr lang="en-US" sz="3036" dirty="0">
                <a:solidFill>
                  <a:srgbClr val="000000"/>
                </a:solidFill>
                <a:latin typeface="Calibri (MS)"/>
                <a:ea typeface="Calibri (MS)"/>
                <a:cs typeface="Calibri (MS)"/>
                <a:sym typeface="Calibri (MS)"/>
              </a:rPr>
              <a:t> di </a:t>
            </a:r>
            <a:r>
              <a:rPr lang="en-US" sz="3036" dirty="0" err="1">
                <a:solidFill>
                  <a:srgbClr val="000000"/>
                </a:solidFill>
                <a:latin typeface="Calibri (MS)"/>
                <a:ea typeface="Calibri (MS)"/>
                <a:cs typeface="Calibri (MS)"/>
                <a:sym typeface="Calibri (MS)"/>
              </a:rPr>
              <a:t>collegare</a:t>
            </a:r>
            <a:r>
              <a:rPr lang="en-US" sz="3036" dirty="0">
                <a:solidFill>
                  <a:srgbClr val="000000"/>
                </a:solidFill>
                <a:latin typeface="Calibri (MS)"/>
                <a:ea typeface="Calibri (MS)"/>
                <a:cs typeface="Calibri (MS)"/>
                <a:sym typeface="Calibri (MS)"/>
              </a:rPr>
              <a:t> o lo </a:t>
            </a:r>
            <a:r>
              <a:rPr lang="en-US" sz="3036" dirty="0" err="1">
                <a:solidFill>
                  <a:srgbClr val="000000"/>
                </a:solidFill>
                <a:latin typeface="Calibri (MS)"/>
                <a:ea typeface="Calibri (MS)"/>
                <a:cs typeface="Calibri (MS)"/>
                <a:sym typeface="Calibri (MS)"/>
              </a:rPr>
              <a:t>stato</a:t>
            </a:r>
            <a:r>
              <a:rPr lang="en-US" sz="3036" dirty="0">
                <a:solidFill>
                  <a:srgbClr val="000000"/>
                </a:solidFill>
                <a:latin typeface="Calibri (MS)"/>
                <a:ea typeface="Calibri (MS)"/>
                <a:cs typeface="Calibri (MS)"/>
                <a:sym typeface="Calibri (MS)"/>
              </a:rPr>
              <a:t> di </a:t>
            </a:r>
            <a:r>
              <a:rPr lang="en-US" sz="3036" dirty="0" err="1">
                <a:solidFill>
                  <a:srgbClr val="000000"/>
                </a:solidFill>
                <a:latin typeface="Calibri (MS)"/>
                <a:ea typeface="Calibri (MS)"/>
                <a:cs typeface="Calibri (MS)"/>
                <a:sym typeface="Calibri (MS)"/>
              </a:rPr>
              <a:t>essere</a:t>
            </a:r>
            <a:r>
              <a:rPr lang="en-US" sz="3036" dirty="0">
                <a:solidFill>
                  <a:srgbClr val="000000"/>
                </a:solidFill>
                <a:latin typeface="Calibri (MS)"/>
                <a:ea typeface="Calibri (MS)"/>
                <a:cs typeface="Calibri (MS)"/>
                <a:sym typeface="Calibri (MS)"/>
              </a:rPr>
              <a:t> </a:t>
            </a:r>
            <a:r>
              <a:rPr lang="en-US" sz="3036" dirty="0" err="1">
                <a:solidFill>
                  <a:srgbClr val="000000"/>
                </a:solidFill>
                <a:latin typeface="Calibri (MS)"/>
                <a:ea typeface="Calibri (MS)"/>
                <a:cs typeface="Calibri (MS)"/>
                <a:sym typeface="Calibri (MS)"/>
              </a:rPr>
              <a:t>collegato</a:t>
            </a:r>
            <a:r>
              <a:rPr lang="en-US" sz="3036" dirty="0">
                <a:solidFill>
                  <a:srgbClr val="000000"/>
                </a:solidFill>
                <a:latin typeface="Calibri (MS)"/>
                <a:ea typeface="Calibri (MS)"/>
                <a:cs typeface="Calibri (MS)"/>
                <a:sym typeface="Calibri (MS)"/>
              </a:rPr>
              <a:t>;</a:t>
            </a:r>
          </a:p>
          <a:p>
            <a:pPr marL="655681" lvl="1" indent="-327841" algn="l">
              <a:lnSpc>
                <a:spcPts val="4251"/>
              </a:lnSpc>
              <a:buAutoNum type="arabicPeriod"/>
            </a:pPr>
            <a:r>
              <a:rPr lang="en-US" sz="3036" dirty="0">
                <a:solidFill>
                  <a:srgbClr val="000000"/>
                </a:solidFill>
                <a:latin typeface="Calibri (MS)"/>
                <a:ea typeface="Calibri (MS)"/>
                <a:cs typeface="Calibri (MS)"/>
                <a:sym typeface="Calibri (MS)"/>
              </a:rPr>
              <a:t>Un punto, </a:t>
            </a:r>
            <a:r>
              <a:rPr lang="en-US" sz="3036" dirty="0" err="1">
                <a:solidFill>
                  <a:srgbClr val="000000"/>
                </a:solidFill>
                <a:latin typeface="Calibri (MS)"/>
                <a:ea typeface="Calibri (MS)"/>
                <a:cs typeface="Calibri (MS)"/>
                <a:sym typeface="Calibri (MS)"/>
              </a:rPr>
              <a:t>specialmente</a:t>
            </a:r>
            <a:r>
              <a:rPr lang="en-US" sz="3036" dirty="0">
                <a:solidFill>
                  <a:srgbClr val="000000"/>
                </a:solidFill>
                <a:latin typeface="Calibri (MS)"/>
                <a:ea typeface="Calibri (MS)"/>
                <a:cs typeface="Calibri (MS)"/>
                <a:sym typeface="Calibri (MS)"/>
              </a:rPr>
              <a:t> in un </a:t>
            </a:r>
            <a:r>
              <a:rPr lang="en-US" sz="3036" dirty="0" err="1">
                <a:solidFill>
                  <a:srgbClr val="000000"/>
                </a:solidFill>
                <a:latin typeface="Calibri (MS)"/>
                <a:ea typeface="Calibri (MS)"/>
                <a:cs typeface="Calibri (MS)"/>
                <a:sym typeface="Calibri (MS)"/>
              </a:rPr>
              <a:t>sistema</a:t>
            </a:r>
            <a:r>
              <a:rPr lang="en-US" sz="3036" dirty="0">
                <a:solidFill>
                  <a:srgbClr val="000000"/>
                </a:solidFill>
                <a:latin typeface="Calibri (MS)"/>
                <a:ea typeface="Calibri (MS)"/>
                <a:cs typeface="Calibri (MS)"/>
                <a:sym typeface="Calibri (MS)"/>
              </a:rPr>
              <a:t> </a:t>
            </a:r>
            <a:r>
              <a:rPr lang="en-US" sz="3036" dirty="0" err="1">
                <a:solidFill>
                  <a:srgbClr val="000000"/>
                </a:solidFill>
                <a:latin typeface="Calibri (MS)"/>
                <a:ea typeface="Calibri (MS)"/>
                <a:cs typeface="Calibri (MS)"/>
                <a:sym typeface="Calibri (MS)"/>
              </a:rPr>
              <a:t>elettrico</a:t>
            </a:r>
            <a:r>
              <a:rPr lang="en-US" sz="3036" dirty="0">
                <a:solidFill>
                  <a:srgbClr val="000000"/>
                </a:solidFill>
                <a:latin typeface="Calibri (MS)"/>
                <a:ea typeface="Calibri (MS)"/>
                <a:cs typeface="Calibri (MS)"/>
                <a:sym typeface="Calibri (MS)"/>
              </a:rPr>
              <a:t>, in cui due o </a:t>
            </a:r>
            <a:r>
              <a:rPr lang="en-US" sz="3036" dirty="0" err="1">
                <a:solidFill>
                  <a:srgbClr val="000000"/>
                </a:solidFill>
                <a:latin typeface="Calibri (MS)"/>
                <a:ea typeface="Calibri (MS)"/>
                <a:cs typeface="Calibri (MS)"/>
                <a:sym typeface="Calibri (MS)"/>
              </a:rPr>
              <a:t>più</a:t>
            </a:r>
            <a:r>
              <a:rPr lang="en-US" sz="3036" dirty="0">
                <a:solidFill>
                  <a:srgbClr val="000000"/>
                </a:solidFill>
                <a:latin typeface="Calibri (MS)"/>
                <a:ea typeface="Calibri (MS)"/>
                <a:cs typeface="Calibri (MS)"/>
                <a:sym typeface="Calibri (MS)"/>
              </a:rPr>
              <a:t> parti </a:t>
            </a:r>
            <a:r>
              <a:rPr lang="en-US" sz="3036" dirty="0" err="1">
                <a:solidFill>
                  <a:srgbClr val="000000"/>
                </a:solidFill>
                <a:latin typeface="Calibri (MS)"/>
                <a:ea typeface="Calibri (MS)"/>
                <a:cs typeface="Calibri (MS)"/>
                <a:sym typeface="Calibri (MS)"/>
              </a:rPr>
              <a:t>si</a:t>
            </a:r>
            <a:r>
              <a:rPr lang="en-US" sz="3036" dirty="0">
                <a:solidFill>
                  <a:srgbClr val="000000"/>
                </a:solidFill>
                <a:latin typeface="Calibri (MS)"/>
                <a:ea typeface="Calibri (MS)"/>
                <a:cs typeface="Calibri (MS)"/>
                <a:sym typeface="Calibri (MS)"/>
              </a:rPr>
              <a:t> </a:t>
            </a:r>
            <a:r>
              <a:rPr lang="en-US" sz="3036" dirty="0" err="1">
                <a:solidFill>
                  <a:srgbClr val="000000"/>
                </a:solidFill>
                <a:latin typeface="Calibri (MS)"/>
                <a:ea typeface="Calibri (MS)"/>
                <a:cs typeface="Calibri (MS)"/>
                <a:sym typeface="Calibri (MS)"/>
              </a:rPr>
              <a:t>connettono</a:t>
            </a:r>
            <a:r>
              <a:rPr lang="en-US" sz="3036" dirty="0">
                <a:solidFill>
                  <a:srgbClr val="000000"/>
                </a:solidFill>
                <a:latin typeface="Calibri (MS)"/>
                <a:ea typeface="Calibri (MS)"/>
                <a:cs typeface="Calibri (MS)"/>
                <a:sym typeface="Calibri (MS)"/>
              </a:rPr>
              <a:t>;</a:t>
            </a:r>
          </a:p>
          <a:p>
            <a:pPr marL="655681" lvl="1" indent="-327841" algn="l">
              <a:lnSpc>
                <a:spcPts val="4251"/>
              </a:lnSpc>
              <a:buAutoNum type="arabicPeriod"/>
            </a:pPr>
            <a:r>
              <a:rPr lang="en-US" sz="3036" dirty="0">
                <a:solidFill>
                  <a:srgbClr val="000000"/>
                </a:solidFill>
                <a:latin typeface="Calibri (MS)"/>
                <a:ea typeface="Calibri (MS)"/>
                <a:cs typeface="Calibri (MS)"/>
                <a:sym typeface="Calibri (MS)"/>
              </a:rPr>
              <a:t>Un mezzo per </a:t>
            </a:r>
            <a:r>
              <a:rPr lang="en-US" sz="3036" dirty="0" err="1">
                <a:solidFill>
                  <a:srgbClr val="000000"/>
                </a:solidFill>
                <a:latin typeface="Calibri (MS)"/>
                <a:ea typeface="Calibri (MS)"/>
                <a:cs typeface="Calibri (MS)"/>
                <a:sym typeface="Calibri (MS)"/>
              </a:rPr>
              <a:t>viaggiare</a:t>
            </a:r>
            <a:r>
              <a:rPr lang="en-US" sz="3036" dirty="0">
                <a:solidFill>
                  <a:srgbClr val="000000"/>
                </a:solidFill>
                <a:latin typeface="Calibri (MS)"/>
                <a:ea typeface="Calibri (MS)"/>
                <a:cs typeface="Calibri (MS)"/>
                <a:sym typeface="Calibri (MS)"/>
              </a:rPr>
              <a:t> verso un </a:t>
            </a:r>
            <a:r>
              <a:rPr lang="en-US" sz="3036" dirty="0" err="1">
                <a:solidFill>
                  <a:srgbClr val="000000"/>
                </a:solidFill>
                <a:latin typeface="Calibri (MS)"/>
                <a:ea typeface="Calibri (MS)"/>
                <a:cs typeface="Calibri (MS)"/>
                <a:sym typeface="Calibri (MS)"/>
              </a:rPr>
              <a:t>altro</a:t>
            </a:r>
            <a:r>
              <a:rPr lang="en-US" sz="3036" dirty="0">
                <a:solidFill>
                  <a:srgbClr val="000000"/>
                </a:solidFill>
                <a:latin typeface="Calibri (MS)"/>
                <a:ea typeface="Calibri (MS)"/>
                <a:cs typeface="Calibri (MS)"/>
                <a:sym typeface="Calibri (MS)"/>
              </a:rPr>
              <a:t> </a:t>
            </a:r>
            <a:r>
              <a:rPr lang="en-US" sz="3036" dirty="0" err="1">
                <a:solidFill>
                  <a:srgbClr val="000000"/>
                </a:solidFill>
                <a:latin typeface="Calibri (MS)"/>
                <a:ea typeface="Calibri (MS)"/>
                <a:cs typeface="Calibri (MS)"/>
                <a:sym typeface="Calibri (MS)"/>
              </a:rPr>
              <a:t>luogo</a:t>
            </a:r>
            <a:endParaRPr lang="en-US" sz="3036" dirty="0">
              <a:solidFill>
                <a:srgbClr val="000000"/>
              </a:solidFill>
              <a:latin typeface="Calibri (MS)"/>
              <a:ea typeface="Calibri (MS)"/>
              <a:cs typeface="Calibri (MS)"/>
              <a:sym typeface="Calibri (MS)"/>
            </a:endParaRPr>
          </a:p>
          <a:p>
            <a:pPr algn="l">
              <a:lnSpc>
                <a:spcPts val="3218"/>
              </a:lnSpc>
            </a:pPr>
            <a:endParaRPr lang="en-US" sz="3036" dirty="0">
              <a:solidFill>
                <a:srgbClr val="000000"/>
              </a:solidFill>
              <a:latin typeface="Calibri (MS)"/>
              <a:ea typeface="Calibri (MS)"/>
              <a:cs typeface="Calibri (MS)"/>
              <a:sym typeface="Calibri (MS)"/>
            </a:endParaRPr>
          </a:p>
          <a:p>
            <a:pPr algn="l">
              <a:lnSpc>
                <a:spcPts val="3218"/>
              </a:lnSpc>
            </a:pPr>
            <a:endParaRPr lang="en-US" sz="3036" dirty="0">
              <a:solidFill>
                <a:srgbClr val="000000"/>
              </a:solidFill>
              <a:latin typeface="Calibri (MS)"/>
              <a:ea typeface="Calibri (MS)"/>
              <a:cs typeface="Calibri (MS)"/>
              <a:sym typeface="Calibri (MS)"/>
            </a:endParaRPr>
          </a:p>
          <a:p>
            <a:pPr algn="l">
              <a:lnSpc>
                <a:spcPts val="3218"/>
              </a:lnSpc>
            </a:pPr>
            <a:endParaRPr lang="en-US" sz="3036" dirty="0">
              <a:solidFill>
                <a:srgbClr val="000000"/>
              </a:solidFill>
              <a:latin typeface="Calibri (MS)"/>
              <a:ea typeface="Calibri (MS)"/>
              <a:cs typeface="Calibri (MS)"/>
              <a:sym typeface="Calibri (MS)"/>
            </a:endParaRPr>
          </a:p>
          <a:p>
            <a:pPr algn="l">
              <a:lnSpc>
                <a:spcPts val="3218"/>
              </a:lnSpc>
            </a:pPr>
            <a:endParaRPr lang="en-US" sz="3036" dirty="0">
              <a:solidFill>
                <a:srgbClr val="000000"/>
              </a:solidFill>
              <a:latin typeface="Calibri (MS)"/>
              <a:ea typeface="Calibri (MS)"/>
              <a:cs typeface="Calibri (MS)"/>
              <a:sym typeface="Calibri (MS)"/>
            </a:endParaRPr>
          </a:p>
          <a:p>
            <a:pPr algn="l">
              <a:lnSpc>
                <a:spcPts val="3218"/>
              </a:lnSpc>
            </a:pPr>
            <a:r>
              <a:rPr lang="en-US" sz="2298" dirty="0" err="1">
                <a:solidFill>
                  <a:srgbClr val="000000"/>
                </a:solidFill>
                <a:latin typeface="Calibri (MS)"/>
                <a:ea typeface="Calibri (MS)"/>
                <a:cs typeface="Calibri (MS)"/>
                <a:sym typeface="Calibri (MS)"/>
              </a:rPr>
              <a:t>fONTE:OXOFORD</a:t>
            </a:r>
            <a:r>
              <a:rPr lang="en-US" sz="2298" dirty="0">
                <a:solidFill>
                  <a:srgbClr val="000000"/>
                </a:solidFill>
                <a:latin typeface="Calibri (MS)"/>
                <a:ea typeface="Calibri (MS)"/>
                <a:cs typeface="Calibri (MS)"/>
                <a:sym typeface="Calibri (MS)"/>
              </a:rPr>
              <a:t> ENGLISH DICTIONARY</a:t>
            </a:r>
          </a:p>
          <a:p>
            <a:pPr algn="l">
              <a:lnSpc>
                <a:spcPts val="4236"/>
              </a:lnSpc>
            </a:pPr>
            <a:endParaRPr lang="en-US" sz="2298" dirty="0">
              <a:solidFill>
                <a:srgbClr val="000000"/>
              </a:solidFill>
              <a:latin typeface="Calibri (MS)"/>
              <a:ea typeface="Calibri (MS)"/>
              <a:cs typeface="Calibri (MS)"/>
              <a:sym typeface="Calibri (MS)"/>
            </a:endParaRPr>
          </a:p>
          <a:p>
            <a:pPr algn="l">
              <a:lnSpc>
                <a:spcPts val="4236"/>
              </a:lnSpc>
            </a:pPr>
            <a:endParaRPr lang="en-US" sz="2298" dirty="0">
              <a:solidFill>
                <a:srgbClr val="000000"/>
              </a:solidFill>
              <a:latin typeface="Calibri (MS)"/>
              <a:ea typeface="Calibri (MS)"/>
              <a:cs typeface="Calibri (MS)"/>
              <a:sym typeface="Calibri (MS)"/>
            </a:endParaRPr>
          </a:p>
          <a:p>
            <a:pPr algn="l">
              <a:lnSpc>
                <a:spcPts val="4032"/>
              </a:lnSpc>
            </a:pPr>
            <a:endParaRPr lang="en-US" sz="2298" dirty="0">
              <a:solidFill>
                <a:srgbClr val="000000"/>
              </a:solidFill>
              <a:latin typeface="Calibri (MS)"/>
              <a:ea typeface="Calibri (MS)"/>
              <a:cs typeface="Calibri (MS)"/>
              <a:sym typeface="Calibri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66152" cy="13176931"/>
          </a:xfrm>
          <a:custGeom>
            <a:avLst/>
            <a:gdLst/>
            <a:ahLst/>
            <a:cxnLst/>
            <a:rect l="l" t="t" r="r" b="b"/>
            <a:pathLst>
              <a:path w="18866152" h="13176931">
                <a:moveTo>
                  <a:pt x="0" y="0"/>
                </a:moveTo>
                <a:lnTo>
                  <a:pt x="18866152" y="0"/>
                </a:lnTo>
                <a:lnTo>
                  <a:pt x="18866152" y="13176931"/>
                </a:lnTo>
                <a:lnTo>
                  <a:pt x="0" y="13176931"/>
                </a:lnTo>
                <a:lnTo>
                  <a:pt x="0" y="0"/>
                </a:lnTo>
                <a:close/>
              </a:path>
            </a:pathLst>
          </a:custGeom>
          <a:blipFill>
            <a:blip r:embed="rId2">
              <a:alphaModFix amt="36000"/>
            </a:blip>
            <a:stretch>
              <a:fillRect t="-21535" r="-16338" b="-3109"/>
            </a:stretch>
          </a:blipFill>
        </p:spPr>
        <p:txBody>
          <a:bodyPr/>
          <a:lstStyle/>
          <a:p>
            <a:endParaRPr lang="it-IT"/>
          </a:p>
        </p:txBody>
      </p:sp>
      <p:grpSp>
        <p:nvGrpSpPr>
          <p:cNvPr id="3" name="Group 3"/>
          <p:cNvGrpSpPr/>
          <p:nvPr/>
        </p:nvGrpSpPr>
        <p:grpSpPr>
          <a:xfrm>
            <a:off x="0" y="1517971"/>
            <a:ext cx="1554480" cy="1028700"/>
            <a:chOff x="0" y="0"/>
            <a:chExt cx="2072640" cy="1371600"/>
          </a:xfrm>
        </p:grpSpPr>
        <p:sp>
          <p:nvSpPr>
            <p:cNvPr id="4" name="Freeform 4"/>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sp>
        <p:nvSpPr>
          <p:cNvPr id="5" name="TextBox 5"/>
          <p:cNvSpPr txBox="1"/>
          <p:nvPr/>
        </p:nvSpPr>
        <p:spPr>
          <a:xfrm>
            <a:off x="2222657" y="2431525"/>
            <a:ext cx="14535341" cy="3110295"/>
          </a:xfrm>
          <a:prstGeom prst="rect">
            <a:avLst/>
          </a:prstGeom>
        </p:spPr>
        <p:txBody>
          <a:bodyPr lIns="0" tIns="0" rIns="0" bIns="0" rtlCol="0" anchor="t">
            <a:spAutoFit/>
          </a:bodyPr>
          <a:lstStyle/>
          <a:p>
            <a:pPr algn="ctr">
              <a:lnSpc>
                <a:spcPts val="7776"/>
              </a:lnSpc>
              <a:spcBef>
                <a:spcPct val="0"/>
              </a:spcBef>
            </a:pPr>
            <a:r>
              <a:rPr lang="en-US" sz="7200" b="1" spc="-75">
                <a:solidFill>
                  <a:srgbClr val="013D61"/>
                </a:solidFill>
                <a:latin typeface="Calibri (MS) Bold"/>
                <a:ea typeface="Calibri (MS) Bold"/>
                <a:cs typeface="Calibri (MS) Bold"/>
                <a:sym typeface="Calibri (MS) Bold"/>
              </a:rPr>
              <a:t>“In nature everything is connected, everything is interwoven, everything</a:t>
            </a:r>
          </a:p>
          <a:p>
            <a:pPr algn="ctr">
              <a:lnSpc>
                <a:spcPts val="7776"/>
              </a:lnSpc>
              <a:spcBef>
                <a:spcPct val="0"/>
              </a:spcBef>
            </a:pPr>
            <a:r>
              <a:rPr lang="en-US" sz="7200" b="1" spc="-75">
                <a:solidFill>
                  <a:srgbClr val="013D61"/>
                </a:solidFill>
                <a:latin typeface="Calibri (MS) Bold"/>
                <a:ea typeface="Calibri (MS) Bold"/>
                <a:cs typeface="Calibri (MS) Bold"/>
                <a:sym typeface="Calibri (MS) Bold"/>
              </a:rPr>
              <a:t>changes with everything.”</a:t>
            </a:r>
          </a:p>
        </p:txBody>
      </p:sp>
      <p:sp>
        <p:nvSpPr>
          <p:cNvPr id="6" name="TextBox 6"/>
          <p:cNvSpPr txBox="1"/>
          <p:nvPr/>
        </p:nvSpPr>
        <p:spPr>
          <a:xfrm>
            <a:off x="4278033" y="7071525"/>
            <a:ext cx="10531162" cy="528751"/>
          </a:xfrm>
          <a:prstGeom prst="rect">
            <a:avLst/>
          </a:prstGeom>
        </p:spPr>
        <p:txBody>
          <a:bodyPr lIns="0" tIns="0" rIns="0" bIns="0" rtlCol="0" anchor="t">
            <a:spAutoFit/>
          </a:bodyPr>
          <a:lstStyle/>
          <a:p>
            <a:pPr algn="ctr">
              <a:lnSpc>
                <a:spcPts val="3934"/>
              </a:lnSpc>
              <a:spcBef>
                <a:spcPct val="0"/>
              </a:spcBef>
            </a:pPr>
            <a:r>
              <a:rPr lang="en-US" sz="2810" b="1">
                <a:solidFill>
                  <a:srgbClr val="013D61"/>
                </a:solidFill>
                <a:latin typeface="Calibri (MS) Bold"/>
                <a:ea typeface="Calibri (MS) Bold"/>
                <a:cs typeface="Calibri (MS) Bold"/>
                <a:sym typeface="Calibri (MS) Bold"/>
              </a:rPr>
              <a:t>“In natura tutto è connesso, tutto è intrecciato, tutto cambia con tutto”</a:t>
            </a:r>
          </a:p>
        </p:txBody>
      </p:sp>
      <p:sp>
        <p:nvSpPr>
          <p:cNvPr id="7" name="TextBox 7"/>
          <p:cNvSpPr txBox="1"/>
          <p:nvPr/>
        </p:nvSpPr>
        <p:spPr>
          <a:xfrm>
            <a:off x="14084245" y="8053632"/>
            <a:ext cx="2565058" cy="554501"/>
          </a:xfrm>
          <a:prstGeom prst="rect">
            <a:avLst/>
          </a:prstGeom>
        </p:spPr>
        <p:txBody>
          <a:bodyPr lIns="0" tIns="0" rIns="0" bIns="0" rtlCol="0" anchor="t">
            <a:spAutoFit/>
          </a:bodyPr>
          <a:lstStyle/>
          <a:p>
            <a:pPr algn="ctr">
              <a:lnSpc>
                <a:spcPts val="4086"/>
              </a:lnSpc>
              <a:spcBef>
                <a:spcPct val="0"/>
              </a:spcBef>
            </a:pPr>
            <a:r>
              <a:rPr lang="en-US" sz="2919" b="1">
                <a:solidFill>
                  <a:srgbClr val="374D81"/>
                </a:solidFill>
                <a:latin typeface="Calibri (MS) Bold"/>
                <a:ea typeface="Calibri (MS) Bold"/>
                <a:cs typeface="Calibri (MS) Bold"/>
                <a:sym typeface="Calibri (MS) Bold"/>
              </a:rPr>
              <a:t>Gotthold Lessing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17971"/>
            <a:ext cx="1554480" cy="1028700"/>
            <a:chOff x="0" y="0"/>
            <a:chExt cx="2072640" cy="1371600"/>
          </a:xfrm>
        </p:grpSpPr>
        <p:sp>
          <p:nvSpPr>
            <p:cNvPr id="3" name="Freeform 3"/>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grpSp>
        <p:nvGrpSpPr>
          <p:cNvPr id="4" name="Group 4"/>
          <p:cNvGrpSpPr/>
          <p:nvPr/>
        </p:nvGrpSpPr>
        <p:grpSpPr>
          <a:xfrm>
            <a:off x="12250102" y="15935"/>
            <a:ext cx="4286250" cy="10271065"/>
            <a:chOff x="0" y="0"/>
            <a:chExt cx="5715000" cy="13694753"/>
          </a:xfrm>
        </p:grpSpPr>
        <p:sp>
          <p:nvSpPr>
            <p:cNvPr id="5" name="Freeform 5"/>
            <p:cNvSpPr/>
            <p:nvPr/>
          </p:nvSpPr>
          <p:spPr>
            <a:xfrm>
              <a:off x="0" y="0"/>
              <a:ext cx="5715000" cy="13694790"/>
            </a:xfrm>
            <a:custGeom>
              <a:avLst/>
              <a:gdLst/>
              <a:ahLst/>
              <a:cxnLst/>
              <a:rect l="l" t="t" r="r" b="b"/>
              <a:pathLst>
                <a:path w="5715000" h="13694790">
                  <a:moveTo>
                    <a:pt x="0" y="13694790"/>
                  </a:moveTo>
                  <a:lnTo>
                    <a:pt x="0" y="0"/>
                  </a:lnTo>
                  <a:lnTo>
                    <a:pt x="5715000" y="0"/>
                  </a:lnTo>
                  <a:lnTo>
                    <a:pt x="5715000" y="13694790"/>
                  </a:lnTo>
                  <a:close/>
                </a:path>
              </a:pathLst>
            </a:custGeom>
            <a:solidFill>
              <a:srgbClr val="FBFCFC"/>
            </a:solidFill>
          </p:spPr>
          <p:txBody>
            <a:bodyPr/>
            <a:lstStyle/>
            <a:p>
              <a:endParaRPr lang="it-IT"/>
            </a:p>
          </p:txBody>
        </p:sp>
      </p:grpSp>
      <p:grpSp>
        <p:nvGrpSpPr>
          <p:cNvPr id="6" name="Group 6"/>
          <p:cNvGrpSpPr/>
          <p:nvPr/>
        </p:nvGrpSpPr>
        <p:grpSpPr>
          <a:xfrm>
            <a:off x="12250112" y="870290"/>
            <a:ext cx="4246921" cy="7394524"/>
            <a:chOff x="0" y="0"/>
            <a:chExt cx="5662562" cy="9859366"/>
          </a:xfrm>
        </p:grpSpPr>
        <p:sp>
          <p:nvSpPr>
            <p:cNvPr id="7" name="Freeform 7"/>
            <p:cNvSpPr/>
            <p:nvPr/>
          </p:nvSpPr>
          <p:spPr>
            <a:xfrm>
              <a:off x="0" y="0"/>
              <a:ext cx="5662549" cy="9859391"/>
            </a:xfrm>
            <a:custGeom>
              <a:avLst/>
              <a:gdLst/>
              <a:ahLst/>
              <a:cxnLst/>
              <a:rect l="l" t="t" r="r" b="b"/>
              <a:pathLst>
                <a:path w="5662549" h="9859391">
                  <a:moveTo>
                    <a:pt x="0" y="0"/>
                  </a:moveTo>
                  <a:lnTo>
                    <a:pt x="5662549" y="0"/>
                  </a:lnTo>
                  <a:lnTo>
                    <a:pt x="5662549" y="9859391"/>
                  </a:lnTo>
                  <a:lnTo>
                    <a:pt x="0" y="9859391"/>
                  </a:lnTo>
                  <a:lnTo>
                    <a:pt x="0" y="0"/>
                  </a:lnTo>
                  <a:close/>
                </a:path>
              </a:pathLst>
            </a:custGeom>
            <a:blipFill>
              <a:blip r:embed="rId2"/>
              <a:stretch>
                <a:fillRect r="-39"/>
              </a:stretch>
            </a:blipFill>
          </p:spPr>
          <p:txBody>
            <a:bodyPr/>
            <a:lstStyle/>
            <a:p>
              <a:endParaRPr lang="it-IT"/>
            </a:p>
          </p:txBody>
        </p:sp>
      </p:grpSp>
      <p:grpSp>
        <p:nvGrpSpPr>
          <p:cNvPr id="8" name="Group 8"/>
          <p:cNvGrpSpPr/>
          <p:nvPr/>
        </p:nvGrpSpPr>
        <p:grpSpPr>
          <a:xfrm>
            <a:off x="12250102" y="15935"/>
            <a:ext cx="4286250" cy="9179328"/>
            <a:chOff x="0" y="0"/>
            <a:chExt cx="5715000" cy="12239104"/>
          </a:xfrm>
        </p:grpSpPr>
        <p:sp>
          <p:nvSpPr>
            <p:cNvPr id="9" name="Freeform 9"/>
            <p:cNvSpPr/>
            <p:nvPr/>
          </p:nvSpPr>
          <p:spPr>
            <a:xfrm>
              <a:off x="0" y="0"/>
              <a:ext cx="5715000" cy="12239117"/>
            </a:xfrm>
            <a:custGeom>
              <a:avLst/>
              <a:gdLst/>
              <a:ahLst/>
              <a:cxnLst/>
              <a:rect l="l" t="t" r="r" b="b"/>
              <a:pathLst>
                <a:path w="5715000" h="12239117">
                  <a:moveTo>
                    <a:pt x="0" y="12239117"/>
                  </a:moveTo>
                  <a:lnTo>
                    <a:pt x="0" y="0"/>
                  </a:lnTo>
                  <a:lnTo>
                    <a:pt x="5715000" y="0"/>
                  </a:lnTo>
                  <a:lnTo>
                    <a:pt x="5715000" y="12239117"/>
                  </a:lnTo>
                  <a:close/>
                </a:path>
              </a:pathLst>
            </a:custGeom>
            <a:solidFill>
              <a:srgbClr val="FBFCFC"/>
            </a:solidFill>
          </p:spPr>
          <p:txBody>
            <a:bodyPr/>
            <a:lstStyle/>
            <a:p>
              <a:endParaRPr lang="it-IT"/>
            </a:p>
          </p:txBody>
        </p:sp>
      </p:grpSp>
      <p:grpSp>
        <p:nvGrpSpPr>
          <p:cNvPr id="10" name="Group 10"/>
          <p:cNvGrpSpPr/>
          <p:nvPr/>
        </p:nvGrpSpPr>
        <p:grpSpPr>
          <a:xfrm>
            <a:off x="12250112" y="870290"/>
            <a:ext cx="4246921" cy="7394524"/>
            <a:chOff x="0" y="0"/>
            <a:chExt cx="5662562" cy="9859366"/>
          </a:xfrm>
        </p:grpSpPr>
        <p:sp>
          <p:nvSpPr>
            <p:cNvPr id="11" name="Freeform 11"/>
            <p:cNvSpPr/>
            <p:nvPr/>
          </p:nvSpPr>
          <p:spPr>
            <a:xfrm>
              <a:off x="0" y="0"/>
              <a:ext cx="5662549" cy="9859391"/>
            </a:xfrm>
            <a:custGeom>
              <a:avLst/>
              <a:gdLst/>
              <a:ahLst/>
              <a:cxnLst/>
              <a:rect l="l" t="t" r="r" b="b"/>
              <a:pathLst>
                <a:path w="5662549" h="9859391">
                  <a:moveTo>
                    <a:pt x="0" y="0"/>
                  </a:moveTo>
                  <a:lnTo>
                    <a:pt x="5662549" y="0"/>
                  </a:lnTo>
                  <a:lnTo>
                    <a:pt x="5662549" y="9859391"/>
                  </a:lnTo>
                  <a:lnTo>
                    <a:pt x="0" y="9859391"/>
                  </a:lnTo>
                  <a:lnTo>
                    <a:pt x="0" y="0"/>
                  </a:lnTo>
                  <a:close/>
                </a:path>
              </a:pathLst>
            </a:custGeom>
            <a:blipFill>
              <a:blip r:embed="rId2"/>
              <a:stretch>
                <a:fillRect r="-39"/>
              </a:stretch>
            </a:blipFill>
          </p:spPr>
          <p:txBody>
            <a:bodyPr/>
            <a:lstStyle/>
            <a:p>
              <a:endParaRPr lang="it-IT"/>
            </a:p>
          </p:txBody>
        </p:sp>
      </p:grpSp>
      <p:grpSp>
        <p:nvGrpSpPr>
          <p:cNvPr id="12" name="Group 12"/>
          <p:cNvGrpSpPr/>
          <p:nvPr/>
        </p:nvGrpSpPr>
        <p:grpSpPr>
          <a:xfrm>
            <a:off x="-609600" y="2808505"/>
            <a:ext cx="21145534" cy="7427773"/>
            <a:chOff x="0" y="0"/>
            <a:chExt cx="20560587" cy="7222299"/>
          </a:xfrm>
        </p:grpSpPr>
        <p:sp>
          <p:nvSpPr>
            <p:cNvPr id="13" name="Freeform 13" descr="Immagine che contiene vestiti, persona, muro, sorriso  Il contenuto generato dall'IA potrebbe non essere corretto."/>
            <p:cNvSpPr/>
            <p:nvPr/>
          </p:nvSpPr>
          <p:spPr>
            <a:xfrm>
              <a:off x="0" y="0"/>
              <a:ext cx="20560574" cy="7222236"/>
            </a:xfrm>
            <a:custGeom>
              <a:avLst/>
              <a:gdLst/>
              <a:ahLst/>
              <a:cxnLst/>
              <a:rect l="l" t="t" r="r" b="b"/>
              <a:pathLst>
                <a:path w="20560574" h="7222236">
                  <a:moveTo>
                    <a:pt x="0" y="0"/>
                  </a:moveTo>
                  <a:lnTo>
                    <a:pt x="20560574" y="0"/>
                  </a:lnTo>
                  <a:lnTo>
                    <a:pt x="20560574" y="7222236"/>
                  </a:lnTo>
                  <a:lnTo>
                    <a:pt x="0" y="7222236"/>
                  </a:lnTo>
                  <a:lnTo>
                    <a:pt x="0" y="0"/>
                  </a:lnTo>
                  <a:close/>
                </a:path>
              </a:pathLst>
            </a:custGeom>
            <a:blipFill>
              <a:blip r:embed="rId3"/>
              <a:stretch>
                <a:fillRect t="-5157" b="-90563"/>
              </a:stretch>
            </a:blipFill>
          </p:spPr>
          <p:txBody>
            <a:bodyPr/>
            <a:lstStyle/>
            <a:p>
              <a:endParaRPr lang="it-IT"/>
            </a:p>
          </p:txBody>
        </p:sp>
      </p:grpSp>
      <p:grpSp>
        <p:nvGrpSpPr>
          <p:cNvPr id="14" name="Group 14"/>
          <p:cNvGrpSpPr/>
          <p:nvPr/>
        </p:nvGrpSpPr>
        <p:grpSpPr>
          <a:xfrm>
            <a:off x="7238000" y="3434359"/>
            <a:ext cx="3022626" cy="983013"/>
            <a:chOff x="0" y="0"/>
            <a:chExt cx="6102896" cy="1984773"/>
          </a:xfrm>
        </p:grpSpPr>
        <p:sp>
          <p:nvSpPr>
            <p:cNvPr id="15" name="Freeform 15"/>
            <p:cNvSpPr/>
            <p:nvPr/>
          </p:nvSpPr>
          <p:spPr>
            <a:xfrm>
              <a:off x="0" y="0"/>
              <a:ext cx="6102922" cy="1984773"/>
            </a:xfrm>
            <a:custGeom>
              <a:avLst/>
              <a:gdLst/>
              <a:ahLst/>
              <a:cxnLst/>
              <a:rect l="l" t="t" r="r" b="b"/>
              <a:pathLst>
                <a:path w="6102922" h="1984773">
                  <a:moveTo>
                    <a:pt x="0" y="0"/>
                  </a:moveTo>
                  <a:lnTo>
                    <a:pt x="6102922" y="0"/>
                  </a:lnTo>
                  <a:lnTo>
                    <a:pt x="6102922" y="1984773"/>
                  </a:lnTo>
                  <a:lnTo>
                    <a:pt x="0" y="1984773"/>
                  </a:lnTo>
                  <a:lnTo>
                    <a:pt x="0" y="0"/>
                  </a:lnTo>
                  <a:close/>
                </a:path>
              </a:pathLst>
            </a:custGeom>
            <a:blipFill>
              <a:blip r:embed="rId4"/>
              <a:stretch>
                <a:fillRect t="-1645" b="-1645"/>
              </a:stretch>
            </a:blipFill>
          </p:spPr>
          <p:txBody>
            <a:bodyPr/>
            <a:lstStyle/>
            <a:p>
              <a:endParaRPr lang="it-IT"/>
            </a:p>
          </p:txBody>
        </p:sp>
      </p:grpSp>
      <p:sp>
        <p:nvSpPr>
          <p:cNvPr id="16" name="Freeform 16"/>
          <p:cNvSpPr/>
          <p:nvPr/>
        </p:nvSpPr>
        <p:spPr>
          <a:xfrm>
            <a:off x="7149921" y="1683331"/>
            <a:ext cx="3844249" cy="1370028"/>
          </a:xfrm>
          <a:custGeom>
            <a:avLst/>
            <a:gdLst/>
            <a:ahLst/>
            <a:cxnLst/>
            <a:rect l="l" t="t" r="r" b="b"/>
            <a:pathLst>
              <a:path w="3844249" h="1370028">
                <a:moveTo>
                  <a:pt x="0" y="0"/>
                </a:moveTo>
                <a:lnTo>
                  <a:pt x="3844250" y="0"/>
                </a:lnTo>
                <a:lnTo>
                  <a:pt x="3844250" y="1370028"/>
                </a:lnTo>
                <a:lnTo>
                  <a:pt x="0" y="1370028"/>
                </a:lnTo>
                <a:lnTo>
                  <a:pt x="0" y="0"/>
                </a:lnTo>
                <a:close/>
              </a:path>
            </a:pathLst>
          </a:custGeom>
          <a:blipFill>
            <a:blip r:embed="rId5"/>
            <a:stretch>
              <a:fillRect t="-9829" b="-9829"/>
            </a:stretch>
          </a:blipFill>
        </p:spPr>
        <p:txBody>
          <a:bodyPr/>
          <a:lstStyle/>
          <a:p>
            <a:endParaRPr lang="it-IT"/>
          </a:p>
        </p:txBody>
      </p:sp>
      <p:grpSp>
        <p:nvGrpSpPr>
          <p:cNvPr id="17" name="Group 17"/>
          <p:cNvGrpSpPr/>
          <p:nvPr/>
        </p:nvGrpSpPr>
        <p:grpSpPr>
          <a:xfrm>
            <a:off x="6827188" y="4810739"/>
            <a:ext cx="4489716" cy="681457"/>
            <a:chOff x="0" y="0"/>
            <a:chExt cx="5986287" cy="908609"/>
          </a:xfrm>
        </p:grpSpPr>
        <p:sp>
          <p:nvSpPr>
            <p:cNvPr id="18" name="Freeform 18"/>
            <p:cNvSpPr/>
            <p:nvPr/>
          </p:nvSpPr>
          <p:spPr>
            <a:xfrm>
              <a:off x="0" y="0"/>
              <a:ext cx="5986338" cy="908558"/>
            </a:xfrm>
            <a:custGeom>
              <a:avLst/>
              <a:gdLst/>
              <a:ahLst/>
              <a:cxnLst/>
              <a:rect l="l" t="t" r="r" b="b"/>
              <a:pathLst>
                <a:path w="5986338" h="908558">
                  <a:moveTo>
                    <a:pt x="0" y="0"/>
                  </a:moveTo>
                  <a:lnTo>
                    <a:pt x="5986338" y="0"/>
                  </a:lnTo>
                  <a:lnTo>
                    <a:pt x="5986338" y="908558"/>
                  </a:lnTo>
                  <a:lnTo>
                    <a:pt x="0" y="908558"/>
                  </a:lnTo>
                  <a:lnTo>
                    <a:pt x="0" y="0"/>
                  </a:lnTo>
                  <a:close/>
                </a:path>
              </a:pathLst>
            </a:custGeom>
            <a:blipFill>
              <a:blip r:embed="rId6"/>
              <a:stretch>
                <a:fillRect t="-6434" b="-6440"/>
              </a:stretch>
            </a:blipFill>
          </p:spPr>
          <p:txBody>
            <a:bodyPr/>
            <a:lstStyle/>
            <a:p>
              <a:endParaRPr lang="it-IT"/>
            </a:p>
          </p:txBody>
        </p:sp>
      </p:grpSp>
      <p:sp>
        <p:nvSpPr>
          <p:cNvPr id="19" name="TextBox 19"/>
          <p:cNvSpPr txBox="1"/>
          <p:nvPr/>
        </p:nvSpPr>
        <p:spPr>
          <a:xfrm>
            <a:off x="1730959" y="426117"/>
            <a:ext cx="14904720" cy="1148017"/>
          </a:xfrm>
          <a:prstGeom prst="rect">
            <a:avLst/>
          </a:prstGeom>
        </p:spPr>
        <p:txBody>
          <a:bodyPr lIns="0" tIns="0" rIns="0" bIns="0" rtlCol="0" anchor="t">
            <a:spAutoFit/>
          </a:bodyPr>
          <a:lstStyle/>
          <a:p>
            <a:pPr algn="ctr">
              <a:lnSpc>
                <a:spcPts val="7776"/>
              </a:lnSpc>
            </a:pPr>
            <a:r>
              <a:rPr lang="en-US" sz="7200" b="1" spc="-75">
                <a:solidFill>
                  <a:srgbClr val="013D61"/>
                </a:solidFill>
                <a:latin typeface="Calibri (MS) Bold"/>
                <a:ea typeface="Calibri (MS) Bold"/>
                <a:cs typeface="Calibri (MS) Bold"/>
                <a:sym typeface="Calibri (MS) Bold"/>
              </a:rPr>
              <a:t>Grazie per l’attenzione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4537010" cy="10287000"/>
          </a:xfrm>
          <a:custGeom>
            <a:avLst/>
            <a:gdLst/>
            <a:ahLst/>
            <a:cxnLst/>
            <a:rect l="l" t="t" r="r" b="b"/>
            <a:pathLst>
              <a:path w="4537010" h="10287000">
                <a:moveTo>
                  <a:pt x="0" y="0"/>
                </a:moveTo>
                <a:lnTo>
                  <a:pt x="4537010" y="0"/>
                </a:lnTo>
                <a:lnTo>
                  <a:pt x="4537010" y="10287000"/>
                </a:lnTo>
                <a:lnTo>
                  <a:pt x="0" y="10287000"/>
                </a:lnTo>
                <a:lnTo>
                  <a:pt x="0" y="0"/>
                </a:lnTo>
                <a:close/>
              </a:path>
            </a:pathLst>
          </a:custGeom>
          <a:blipFill>
            <a:blip r:embed="rId2"/>
            <a:stretch>
              <a:fillRect l="-46306" r="-53684" b="-32185"/>
            </a:stretch>
          </a:blipFill>
        </p:spPr>
        <p:txBody>
          <a:bodyPr/>
          <a:lstStyle/>
          <a:p>
            <a:endParaRPr lang="it-IT"/>
          </a:p>
        </p:txBody>
      </p:sp>
      <p:grpSp>
        <p:nvGrpSpPr>
          <p:cNvPr id="3" name="Group 3"/>
          <p:cNvGrpSpPr/>
          <p:nvPr/>
        </p:nvGrpSpPr>
        <p:grpSpPr>
          <a:xfrm>
            <a:off x="0" y="1517971"/>
            <a:ext cx="1554480" cy="1028700"/>
            <a:chOff x="0" y="0"/>
            <a:chExt cx="2072640" cy="1371600"/>
          </a:xfrm>
        </p:grpSpPr>
        <p:sp>
          <p:nvSpPr>
            <p:cNvPr id="4" name="Freeform 4"/>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grpSp>
        <p:nvGrpSpPr>
          <p:cNvPr id="5" name="Group 5"/>
          <p:cNvGrpSpPr/>
          <p:nvPr/>
        </p:nvGrpSpPr>
        <p:grpSpPr>
          <a:xfrm>
            <a:off x="12250112" y="870290"/>
            <a:ext cx="4246921" cy="7394524"/>
            <a:chOff x="0" y="0"/>
            <a:chExt cx="5662562" cy="9859366"/>
          </a:xfrm>
        </p:grpSpPr>
        <p:sp>
          <p:nvSpPr>
            <p:cNvPr id="6" name="Freeform 6"/>
            <p:cNvSpPr/>
            <p:nvPr/>
          </p:nvSpPr>
          <p:spPr>
            <a:xfrm>
              <a:off x="0" y="0"/>
              <a:ext cx="5662549" cy="9859391"/>
            </a:xfrm>
            <a:custGeom>
              <a:avLst/>
              <a:gdLst/>
              <a:ahLst/>
              <a:cxnLst/>
              <a:rect l="l" t="t" r="r" b="b"/>
              <a:pathLst>
                <a:path w="5662549" h="9859391">
                  <a:moveTo>
                    <a:pt x="0" y="0"/>
                  </a:moveTo>
                  <a:lnTo>
                    <a:pt x="5662549" y="0"/>
                  </a:lnTo>
                  <a:lnTo>
                    <a:pt x="5662549" y="9859391"/>
                  </a:lnTo>
                  <a:lnTo>
                    <a:pt x="0" y="9859391"/>
                  </a:lnTo>
                  <a:lnTo>
                    <a:pt x="0" y="0"/>
                  </a:lnTo>
                  <a:close/>
                </a:path>
              </a:pathLst>
            </a:custGeom>
            <a:blipFill>
              <a:blip r:embed="rId3"/>
              <a:stretch>
                <a:fillRect r="-39"/>
              </a:stretch>
            </a:blipFill>
          </p:spPr>
          <p:txBody>
            <a:bodyPr/>
            <a:lstStyle/>
            <a:p>
              <a:endParaRPr lang="it-IT"/>
            </a:p>
          </p:txBody>
        </p:sp>
      </p:grpSp>
      <p:grpSp>
        <p:nvGrpSpPr>
          <p:cNvPr id="7" name="Group 7"/>
          <p:cNvGrpSpPr/>
          <p:nvPr/>
        </p:nvGrpSpPr>
        <p:grpSpPr>
          <a:xfrm>
            <a:off x="5260830" y="254170"/>
            <a:ext cx="11176892" cy="1404222"/>
            <a:chOff x="0" y="0"/>
            <a:chExt cx="14902523" cy="1872296"/>
          </a:xfrm>
        </p:grpSpPr>
        <p:sp>
          <p:nvSpPr>
            <p:cNvPr id="8" name="Freeform 8"/>
            <p:cNvSpPr/>
            <p:nvPr/>
          </p:nvSpPr>
          <p:spPr>
            <a:xfrm>
              <a:off x="0" y="0"/>
              <a:ext cx="14902520" cy="1872293"/>
            </a:xfrm>
            <a:custGeom>
              <a:avLst/>
              <a:gdLst/>
              <a:ahLst/>
              <a:cxnLst/>
              <a:rect l="l" t="t" r="r" b="b"/>
              <a:pathLst>
                <a:path w="14902520" h="1872293">
                  <a:moveTo>
                    <a:pt x="0" y="0"/>
                  </a:moveTo>
                  <a:lnTo>
                    <a:pt x="14902520" y="0"/>
                  </a:lnTo>
                  <a:lnTo>
                    <a:pt x="14902520" y="1872293"/>
                  </a:lnTo>
                  <a:lnTo>
                    <a:pt x="0" y="1872293"/>
                  </a:lnTo>
                  <a:close/>
                </a:path>
              </a:pathLst>
            </a:custGeom>
            <a:blipFill>
              <a:blip r:embed="rId4">
                <a:alphaModFix amt="0"/>
              </a:blip>
              <a:stretch>
                <a:fillRect t="-150590" r="-47059" b="-205561"/>
              </a:stretch>
            </a:blipFill>
          </p:spPr>
          <p:txBody>
            <a:bodyPr/>
            <a:lstStyle/>
            <a:p>
              <a:endParaRPr lang="it-IT"/>
            </a:p>
          </p:txBody>
        </p:sp>
        <p:sp>
          <p:nvSpPr>
            <p:cNvPr id="9" name="TextBox 9"/>
            <p:cNvSpPr txBox="1"/>
            <p:nvPr/>
          </p:nvSpPr>
          <p:spPr>
            <a:xfrm>
              <a:off x="0" y="-66675"/>
              <a:ext cx="14902523" cy="1938971"/>
            </a:xfrm>
            <a:prstGeom prst="rect">
              <a:avLst/>
            </a:prstGeom>
          </p:spPr>
          <p:txBody>
            <a:bodyPr lIns="0" tIns="0" rIns="0" bIns="0" rtlCol="0" anchor="b"/>
            <a:lstStyle/>
            <a:p>
              <a:pPr algn="l">
                <a:lnSpc>
                  <a:spcPts val="7559"/>
                </a:lnSpc>
              </a:pPr>
              <a:r>
                <a:rPr lang="en-US" sz="6999" b="1" spc="-83">
                  <a:solidFill>
                    <a:srgbClr val="013D61"/>
                  </a:solidFill>
                  <a:latin typeface="Calibri (MS) Bold"/>
                  <a:ea typeface="Calibri (MS) Bold"/>
                  <a:cs typeface="Calibri (MS) Bold"/>
                  <a:sym typeface="Calibri (MS) Bold"/>
                </a:rPr>
                <a:t>Bibliografia</a:t>
              </a:r>
            </a:p>
          </p:txBody>
        </p:sp>
      </p:grpSp>
      <p:sp>
        <p:nvSpPr>
          <p:cNvPr id="10" name="TextBox 10"/>
          <p:cNvSpPr txBox="1"/>
          <p:nvPr/>
        </p:nvSpPr>
        <p:spPr>
          <a:xfrm>
            <a:off x="4996307" y="1473865"/>
            <a:ext cx="12753445" cy="8382747"/>
          </a:xfrm>
          <a:prstGeom prst="rect">
            <a:avLst/>
          </a:prstGeom>
        </p:spPr>
        <p:txBody>
          <a:bodyPr lIns="0" tIns="0" rIns="0" bIns="0" rtlCol="0" anchor="t">
            <a:spAutoFit/>
          </a:bodyPr>
          <a:lstStyle/>
          <a:p>
            <a:pPr algn="l">
              <a:lnSpc>
                <a:spcPts val="2879"/>
              </a:lnSpc>
            </a:pPr>
            <a:endParaRPr/>
          </a:p>
          <a:p>
            <a:pPr algn="l">
              <a:lnSpc>
                <a:spcPts val="2879"/>
              </a:lnSpc>
            </a:pPr>
            <a:r>
              <a:rPr lang="en-US" sz="2399">
                <a:solidFill>
                  <a:srgbClr val="013D61"/>
                </a:solidFill>
                <a:latin typeface="Calibri (MS)"/>
                <a:ea typeface="Calibri (MS)"/>
                <a:cs typeface="Calibri (MS)"/>
                <a:sym typeface="Calibri (MS)"/>
              </a:rPr>
              <a:t>A.Micanti, F., Caiazza, C., Musella M., M. et al. Psychological and psychiatric standardized procedures for metabolic bariatric surgery: a clinical practice model for mental health providers. Updates Surg 77, 1951–1966 (2025). </a:t>
            </a:r>
            <a:r>
              <a:rPr lang="en-US" sz="2399" u="sng">
                <a:solidFill>
                  <a:srgbClr val="013D61"/>
                </a:solidFill>
                <a:latin typeface="Calibri (MS)"/>
                <a:ea typeface="Calibri (MS)"/>
                <a:cs typeface="Calibri (MS)"/>
                <a:sym typeface="Calibri (MS)"/>
                <a:hlinkClick r:id="rId5" tooltip="https://doi.org/10.1007/s13304-024-02053-5"/>
              </a:rPr>
              <a:t>https://doi.org/10.1007/s13304-024-02053-5</a:t>
            </a:r>
          </a:p>
          <a:p>
            <a:pPr algn="l">
              <a:lnSpc>
                <a:spcPts val="2879"/>
              </a:lnSpc>
            </a:pPr>
            <a:endParaRPr lang="en-US" sz="2399" u="sng">
              <a:solidFill>
                <a:srgbClr val="013D61"/>
              </a:solidFill>
              <a:latin typeface="Calibri (MS)"/>
              <a:ea typeface="Calibri (MS)"/>
              <a:cs typeface="Calibri (MS)"/>
              <a:sym typeface="Calibri (MS)"/>
              <a:hlinkClick r:id="rId5" tooltip="https://doi.org/10.1007/s13304-024-02053-5"/>
            </a:endParaRPr>
          </a:p>
          <a:p>
            <a:pPr algn="l">
              <a:lnSpc>
                <a:spcPts val="2879"/>
              </a:lnSpc>
            </a:pPr>
            <a:r>
              <a:rPr lang="en-US" sz="2399">
                <a:solidFill>
                  <a:srgbClr val="013D61"/>
                </a:solidFill>
                <a:latin typeface="Calibri (MS)"/>
                <a:ea typeface="Calibri (MS)"/>
                <a:cs typeface="Calibri (MS)"/>
                <a:sym typeface="Calibri (MS)"/>
              </a:rPr>
              <a:t>B.Wallwork, M.A., M.S.W. L. Tremblay, M.S.W., R.S.W. The Role of Social Support in Weight Loss Management for Morbidly Obese Individuals Springer International Publishing AG 2017 207 S. Sockalingam, R. Hawa (eds.), Psychiatric Care in Severe Obesity, DOI 10.1007/978-3-319-42536-8_1</a:t>
            </a:r>
          </a:p>
          <a:p>
            <a:pPr algn="l">
              <a:lnSpc>
                <a:spcPts val="2879"/>
              </a:lnSpc>
            </a:pPr>
            <a:endParaRPr lang="en-US" sz="2399">
              <a:solidFill>
                <a:srgbClr val="013D61"/>
              </a:solidFill>
              <a:latin typeface="Calibri (MS)"/>
              <a:ea typeface="Calibri (MS)"/>
              <a:cs typeface="Calibri (MS)"/>
              <a:sym typeface="Calibri (MS)"/>
            </a:endParaRPr>
          </a:p>
          <a:p>
            <a:pPr algn="l">
              <a:lnSpc>
                <a:spcPts val="2879"/>
              </a:lnSpc>
            </a:pPr>
            <a:r>
              <a:rPr lang="en-US" sz="2399">
                <a:solidFill>
                  <a:srgbClr val="013D61"/>
                </a:solidFill>
                <a:latin typeface="Calibri (MS)"/>
                <a:ea typeface="Calibri (MS)"/>
                <a:cs typeface="Calibri (MS)"/>
                <a:sym typeface="Calibri (MS)"/>
              </a:rPr>
              <a:t>F.Wild B, Hünnemeyer K, Sauer H, Hain B, Mack I, Schellberg D, Müller-Stich BP, Weiner R, Meile T, Rudofsky G, Königsrainer A, Zipfel S, Herzog W, Teufel M. A 1-year videoconferencing-based psychoeducational group intervention following bariatric surgery: results of a randomized controlled study. Surg Obes Relat Dis. 2015 Nov-Dec;11(6):1349-60. doi: 10.1016/j.soard.2015.05.018. Epub 2015 Jun 11. PMID: 26421929</a:t>
            </a:r>
          </a:p>
          <a:p>
            <a:pPr algn="l">
              <a:lnSpc>
                <a:spcPts val="2879"/>
              </a:lnSpc>
            </a:pPr>
            <a:endParaRPr lang="en-US" sz="2399">
              <a:solidFill>
                <a:srgbClr val="013D61"/>
              </a:solidFill>
              <a:latin typeface="Calibri (MS)"/>
              <a:ea typeface="Calibri (MS)"/>
              <a:cs typeface="Calibri (MS)"/>
              <a:sym typeface="Calibri (MS)"/>
            </a:endParaRPr>
          </a:p>
          <a:p>
            <a:pPr algn="l">
              <a:lnSpc>
                <a:spcPts val="2879"/>
              </a:lnSpc>
            </a:pPr>
            <a:r>
              <a:rPr lang="en-US" sz="2399">
                <a:solidFill>
                  <a:srgbClr val="013D61"/>
                </a:solidFill>
                <a:latin typeface="Calibri (MS)"/>
                <a:ea typeface="Calibri (MS)"/>
                <a:cs typeface="Calibri (MS)"/>
                <a:sym typeface="Calibri (MS)"/>
              </a:rPr>
              <a:t>Bond DS, Smith KE, Schumacher LM, et al. Associations of daily weight management-focused social support with weight loss, activity behaviors, and eating regulation in the context of metabolic and bariatric surgery. Obes Sci Pract. 2024;e717. </a:t>
            </a:r>
            <a:r>
              <a:rPr lang="en-US" sz="2399" u="sng">
                <a:solidFill>
                  <a:srgbClr val="013D61"/>
                </a:solidFill>
                <a:latin typeface="Calibri (MS)"/>
                <a:ea typeface="Calibri (MS)"/>
                <a:cs typeface="Calibri (MS)"/>
                <a:sym typeface="Calibri (MS)"/>
                <a:hlinkClick r:id="rId6" tooltip="https://doi.org/10.1002/osp4.717"/>
              </a:rPr>
              <a:t>https://doi.org/10.1002/osp4.717</a:t>
            </a:r>
          </a:p>
          <a:p>
            <a:pPr algn="l">
              <a:lnSpc>
                <a:spcPts val="2879"/>
              </a:lnSpc>
            </a:pPr>
            <a:endParaRPr lang="en-US" sz="2399" u="sng">
              <a:solidFill>
                <a:srgbClr val="013D61"/>
              </a:solidFill>
              <a:latin typeface="Calibri (MS)"/>
              <a:ea typeface="Calibri (MS)"/>
              <a:cs typeface="Calibri (MS)"/>
              <a:sym typeface="Calibri (MS)"/>
              <a:hlinkClick r:id="rId6" tooltip="https://doi.org/10.1002/osp4.717"/>
            </a:endParaRPr>
          </a:p>
          <a:p>
            <a:pPr algn="l">
              <a:lnSpc>
                <a:spcPts val="2879"/>
              </a:lnSpc>
            </a:pPr>
            <a:endParaRPr lang="en-US" sz="2399" u="sng">
              <a:solidFill>
                <a:srgbClr val="013D61"/>
              </a:solidFill>
              <a:latin typeface="Calibri (MS)"/>
              <a:ea typeface="Calibri (MS)"/>
              <a:cs typeface="Calibri (MS)"/>
              <a:sym typeface="Calibri (MS)"/>
              <a:hlinkClick r:id="rId6" tooltip="https://doi.org/10.1002/osp4.717"/>
            </a:endParaRPr>
          </a:p>
          <a:p>
            <a:pPr algn="l">
              <a:lnSpc>
                <a:spcPts val="2879"/>
              </a:lnSpc>
            </a:pPr>
            <a:endParaRPr lang="en-US" sz="2399" u="sng">
              <a:solidFill>
                <a:srgbClr val="013D61"/>
              </a:solidFill>
              <a:latin typeface="Calibri (MS)"/>
              <a:ea typeface="Calibri (MS)"/>
              <a:cs typeface="Calibri (MS)"/>
              <a:sym typeface="Calibri (MS)"/>
              <a:hlinkClick r:id="rId6" tooltip="https://doi.org/10.1002/osp4.717"/>
            </a:endParaRPr>
          </a:p>
          <a:p>
            <a:pPr algn="l">
              <a:lnSpc>
                <a:spcPts val="2879"/>
              </a:lnSpc>
            </a:pPr>
            <a:endParaRPr lang="en-US" sz="2399" u="sng">
              <a:solidFill>
                <a:srgbClr val="013D61"/>
              </a:solidFill>
              <a:latin typeface="Calibri (MS)"/>
              <a:ea typeface="Calibri (MS)"/>
              <a:cs typeface="Calibri (MS)"/>
              <a:sym typeface="Calibri (MS)"/>
              <a:hlinkClick r:id="rId6" tooltip="https://doi.org/10.1002/osp4.717"/>
            </a:endParaRPr>
          </a:p>
          <a:p>
            <a:pPr algn="l">
              <a:lnSpc>
                <a:spcPts val="2879"/>
              </a:lnSpc>
            </a:pPr>
            <a:endParaRPr lang="en-US" sz="2399" u="sng">
              <a:solidFill>
                <a:srgbClr val="013D61"/>
              </a:solidFill>
              <a:latin typeface="Calibri (MS)"/>
              <a:ea typeface="Calibri (MS)"/>
              <a:cs typeface="Calibri (MS)"/>
              <a:sym typeface="Calibri (MS)"/>
              <a:hlinkClick r:id="rId6" tooltip="https://doi.org/10.1002/osp4.717"/>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577" y="0"/>
            <a:ext cx="4285658" cy="10287000"/>
          </a:xfrm>
          <a:custGeom>
            <a:avLst/>
            <a:gdLst/>
            <a:ahLst/>
            <a:cxnLst/>
            <a:rect l="l" t="t" r="r" b="b"/>
            <a:pathLst>
              <a:path w="4285658" h="10287000">
                <a:moveTo>
                  <a:pt x="0" y="0"/>
                </a:moveTo>
                <a:lnTo>
                  <a:pt x="4285658" y="0"/>
                </a:lnTo>
                <a:lnTo>
                  <a:pt x="4285658" y="10287000"/>
                </a:lnTo>
                <a:lnTo>
                  <a:pt x="0" y="10287000"/>
                </a:lnTo>
                <a:lnTo>
                  <a:pt x="0" y="0"/>
                </a:lnTo>
                <a:close/>
              </a:path>
            </a:pathLst>
          </a:custGeom>
          <a:blipFill>
            <a:blip r:embed="rId2"/>
            <a:stretch>
              <a:fillRect l="-42886" r="-77873"/>
            </a:stretch>
          </a:blipFill>
        </p:spPr>
        <p:txBody>
          <a:bodyPr/>
          <a:lstStyle/>
          <a:p>
            <a:endParaRPr lang="it-IT"/>
          </a:p>
        </p:txBody>
      </p:sp>
      <p:grpSp>
        <p:nvGrpSpPr>
          <p:cNvPr id="3" name="Group 3"/>
          <p:cNvGrpSpPr/>
          <p:nvPr/>
        </p:nvGrpSpPr>
        <p:grpSpPr>
          <a:xfrm>
            <a:off x="0" y="1517971"/>
            <a:ext cx="1554480" cy="1028700"/>
            <a:chOff x="0" y="0"/>
            <a:chExt cx="2072640" cy="1371600"/>
          </a:xfrm>
        </p:grpSpPr>
        <p:sp>
          <p:nvSpPr>
            <p:cNvPr id="4" name="Freeform 4"/>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grpSp>
        <p:nvGrpSpPr>
          <p:cNvPr id="5" name="Group 5"/>
          <p:cNvGrpSpPr/>
          <p:nvPr/>
        </p:nvGrpSpPr>
        <p:grpSpPr>
          <a:xfrm>
            <a:off x="12250102" y="15935"/>
            <a:ext cx="4286250" cy="10271065"/>
            <a:chOff x="0" y="0"/>
            <a:chExt cx="5715000" cy="13694753"/>
          </a:xfrm>
        </p:grpSpPr>
        <p:sp>
          <p:nvSpPr>
            <p:cNvPr id="6" name="Freeform 6"/>
            <p:cNvSpPr/>
            <p:nvPr/>
          </p:nvSpPr>
          <p:spPr>
            <a:xfrm>
              <a:off x="0" y="0"/>
              <a:ext cx="5715000" cy="13694790"/>
            </a:xfrm>
            <a:custGeom>
              <a:avLst/>
              <a:gdLst/>
              <a:ahLst/>
              <a:cxnLst/>
              <a:rect l="l" t="t" r="r" b="b"/>
              <a:pathLst>
                <a:path w="5715000" h="13694790">
                  <a:moveTo>
                    <a:pt x="0" y="13694790"/>
                  </a:moveTo>
                  <a:lnTo>
                    <a:pt x="0" y="0"/>
                  </a:lnTo>
                  <a:lnTo>
                    <a:pt x="5715000" y="0"/>
                  </a:lnTo>
                  <a:lnTo>
                    <a:pt x="5715000" y="13694790"/>
                  </a:lnTo>
                  <a:close/>
                </a:path>
              </a:pathLst>
            </a:custGeom>
            <a:solidFill>
              <a:srgbClr val="FBFCFC"/>
            </a:solidFill>
          </p:spPr>
          <p:txBody>
            <a:bodyPr/>
            <a:lstStyle/>
            <a:p>
              <a:endParaRPr lang="it-IT"/>
            </a:p>
          </p:txBody>
        </p:sp>
      </p:grpSp>
      <p:grpSp>
        <p:nvGrpSpPr>
          <p:cNvPr id="7" name="Group 7"/>
          <p:cNvGrpSpPr/>
          <p:nvPr/>
        </p:nvGrpSpPr>
        <p:grpSpPr>
          <a:xfrm>
            <a:off x="12250112" y="870290"/>
            <a:ext cx="4246921" cy="7394524"/>
            <a:chOff x="0" y="0"/>
            <a:chExt cx="5662562" cy="9859366"/>
          </a:xfrm>
        </p:grpSpPr>
        <p:sp>
          <p:nvSpPr>
            <p:cNvPr id="8" name="Freeform 8"/>
            <p:cNvSpPr/>
            <p:nvPr/>
          </p:nvSpPr>
          <p:spPr>
            <a:xfrm>
              <a:off x="0" y="0"/>
              <a:ext cx="5662549" cy="9859391"/>
            </a:xfrm>
            <a:custGeom>
              <a:avLst/>
              <a:gdLst/>
              <a:ahLst/>
              <a:cxnLst/>
              <a:rect l="l" t="t" r="r" b="b"/>
              <a:pathLst>
                <a:path w="5662549" h="9859391">
                  <a:moveTo>
                    <a:pt x="0" y="0"/>
                  </a:moveTo>
                  <a:lnTo>
                    <a:pt x="5662549" y="0"/>
                  </a:lnTo>
                  <a:lnTo>
                    <a:pt x="5662549" y="9859391"/>
                  </a:lnTo>
                  <a:lnTo>
                    <a:pt x="0" y="9859391"/>
                  </a:lnTo>
                  <a:lnTo>
                    <a:pt x="0" y="0"/>
                  </a:lnTo>
                  <a:close/>
                </a:path>
              </a:pathLst>
            </a:custGeom>
            <a:blipFill>
              <a:blip r:embed="rId3"/>
              <a:stretch>
                <a:fillRect r="-39"/>
              </a:stretch>
            </a:blipFill>
          </p:spPr>
          <p:txBody>
            <a:bodyPr/>
            <a:lstStyle/>
            <a:p>
              <a:endParaRPr lang="it-IT"/>
            </a:p>
          </p:txBody>
        </p:sp>
      </p:grpSp>
      <p:sp>
        <p:nvSpPr>
          <p:cNvPr id="9" name="TextBox 9"/>
          <p:cNvSpPr txBox="1"/>
          <p:nvPr/>
        </p:nvSpPr>
        <p:spPr>
          <a:xfrm>
            <a:off x="4435910" y="589636"/>
            <a:ext cx="12823390" cy="9761854"/>
          </a:xfrm>
          <a:prstGeom prst="rect">
            <a:avLst/>
          </a:prstGeom>
        </p:spPr>
        <p:txBody>
          <a:bodyPr lIns="0" tIns="0" rIns="0" bIns="0" rtlCol="0" anchor="t">
            <a:spAutoFit/>
          </a:bodyPr>
          <a:lstStyle/>
          <a:p>
            <a:pPr algn="l">
              <a:lnSpc>
                <a:spcPts val="2592"/>
              </a:lnSpc>
              <a:spcBef>
                <a:spcPct val="0"/>
              </a:spcBef>
            </a:pPr>
            <a:r>
              <a:rPr lang="en-US" sz="2400" spc="-28">
                <a:solidFill>
                  <a:srgbClr val="43B69D"/>
                </a:solidFill>
                <a:latin typeface="Calibri (MS)"/>
                <a:ea typeface="Calibri (MS)"/>
                <a:cs typeface="Calibri (MS)"/>
                <a:sym typeface="Calibri (MS)"/>
              </a:rPr>
              <a:t>G. </a:t>
            </a:r>
            <a:r>
              <a:rPr lang="en-US" sz="2400" spc="-28">
                <a:solidFill>
                  <a:srgbClr val="013D61"/>
                </a:solidFill>
                <a:latin typeface="Calibri (MS)"/>
                <a:ea typeface="Calibri (MS)"/>
                <a:cs typeface="Calibri (MS)"/>
                <a:sym typeface="Calibri (MS)"/>
              </a:rPr>
              <a:t>Ponstinnicoff de Almeida, V., Kortchmar, E., Severo Duarte Guerra, L. et al. Feasibility of Online Cognitive-behavioral Group Therapy Following Metabolic Bariatric Surgery: A Randomized Pilot Study. OBES SURG 35, 4183–4191 (2025). https://doi.org/10.1007/s11695-025-08066-2</a:t>
            </a:r>
          </a:p>
          <a:p>
            <a:pPr algn="l">
              <a:lnSpc>
                <a:spcPts val="2592"/>
              </a:lnSpc>
              <a:spcBef>
                <a:spcPct val="0"/>
              </a:spcBef>
            </a:pPr>
            <a:r>
              <a:rPr lang="en-US" sz="2400" spc="-28">
                <a:solidFill>
                  <a:srgbClr val="013D61"/>
                </a:solidFill>
                <a:latin typeface="Calibri (MS)"/>
                <a:ea typeface="Calibri (MS)"/>
                <a:cs typeface="Calibri (MS)"/>
                <a:sym typeface="Calibri (MS)"/>
              </a:rPr>
              <a:t> </a:t>
            </a:r>
          </a:p>
          <a:p>
            <a:pPr algn="l">
              <a:lnSpc>
                <a:spcPts val="2592"/>
              </a:lnSpc>
              <a:spcBef>
                <a:spcPct val="0"/>
              </a:spcBef>
            </a:pPr>
            <a:r>
              <a:rPr lang="en-US" sz="2400" spc="-28">
                <a:solidFill>
                  <a:srgbClr val="013D61"/>
                </a:solidFill>
                <a:latin typeface="Calibri (MS)"/>
                <a:ea typeface="Calibri (MS)"/>
                <a:cs typeface="Calibri (MS)"/>
                <a:sym typeface="Calibri (MS)"/>
              </a:rPr>
              <a:t>H. Vidmar, A.P., Samakar, K., Martin, M.J. et al. Toward an intergenerational model of metabolic and bariatric surgery: reframing the household as the unit of care. Int J Obes (2026). https://doi.org/10.1038/s41366-026-02131-1</a:t>
            </a:r>
          </a:p>
          <a:p>
            <a:pPr algn="l">
              <a:lnSpc>
                <a:spcPts val="2592"/>
              </a:lnSpc>
              <a:spcBef>
                <a:spcPct val="0"/>
              </a:spcBef>
            </a:pPr>
            <a:r>
              <a:rPr lang="en-US" sz="2400" spc="-28">
                <a:solidFill>
                  <a:srgbClr val="013D61"/>
                </a:solidFill>
                <a:latin typeface="Calibri (MS)"/>
                <a:ea typeface="Calibri (MS)"/>
                <a:cs typeface="Calibri (MS)"/>
                <a:sym typeface="Calibri (MS)"/>
              </a:rPr>
              <a:t> </a:t>
            </a:r>
          </a:p>
          <a:p>
            <a:pPr algn="l">
              <a:lnSpc>
                <a:spcPts val="2592"/>
              </a:lnSpc>
              <a:spcBef>
                <a:spcPct val="0"/>
              </a:spcBef>
            </a:pPr>
            <a:r>
              <a:rPr lang="en-US" sz="2400" spc="-28">
                <a:solidFill>
                  <a:srgbClr val="013D61"/>
                </a:solidFill>
                <a:latin typeface="Calibri (MS)"/>
                <a:ea typeface="Calibri (MS)"/>
                <a:cs typeface="Calibri (MS)"/>
                <a:sym typeface="Calibri (MS)"/>
              </a:rPr>
              <a:t>I. Glauser, A.C., Marcus, R.L., McGarrity, L.A. et al. Physical and social health needs of postoperative bariatric surgery patients: a focus group. Discov Soc Sci Health 5, 5 (2025). https://doi.org/10.1007/s44155-025-00149-w  → https://link.springer.com/article/10.1007/s44155-025-00149-w</a:t>
            </a:r>
          </a:p>
          <a:p>
            <a:pPr algn="l">
              <a:lnSpc>
                <a:spcPts val="2592"/>
              </a:lnSpc>
              <a:spcBef>
                <a:spcPct val="0"/>
              </a:spcBef>
            </a:pPr>
            <a:r>
              <a:rPr lang="en-US" sz="2400" spc="-28">
                <a:solidFill>
                  <a:srgbClr val="013D61"/>
                </a:solidFill>
                <a:latin typeface="Calibri (MS)"/>
                <a:ea typeface="Calibri (MS)"/>
                <a:cs typeface="Calibri (MS)"/>
                <a:sym typeface="Calibri (MS)"/>
              </a:rPr>
              <a:t> </a:t>
            </a:r>
          </a:p>
          <a:p>
            <a:pPr algn="l">
              <a:lnSpc>
                <a:spcPts val="2592"/>
              </a:lnSpc>
              <a:spcBef>
                <a:spcPct val="0"/>
              </a:spcBef>
            </a:pPr>
            <a:r>
              <a:rPr lang="en-US" sz="2400" spc="-28">
                <a:solidFill>
                  <a:srgbClr val="013D61"/>
                </a:solidFill>
                <a:latin typeface="Calibri (MS)"/>
                <a:ea typeface="Calibri (MS)"/>
                <a:cs typeface="Calibri (MS)"/>
                <a:sym typeface="Calibri (MS)"/>
              </a:rPr>
              <a:t>L.van der Velde M, van der Leeden M, Geleijn E, Veenhof C, Valkenet K. What moves patients to participate in prehabilitation before major surgery? A mixed methods systematic review. Int J Behav Nutr Phys Act. 2023 Jun 21;20(1):75. doi: 10.1186/s12966-023-01474-6. PMID: 37344902; PMCID: PMC10286498</a:t>
            </a:r>
          </a:p>
          <a:p>
            <a:pPr algn="l">
              <a:lnSpc>
                <a:spcPts val="2592"/>
              </a:lnSpc>
              <a:spcBef>
                <a:spcPct val="0"/>
              </a:spcBef>
            </a:pPr>
            <a:r>
              <a:rPr lang="en-US" sz="2400" spc="-28">
                <a:solidFill>
                  <a:srgbClr val="013D61"/>
                </a:solidFill>
                <a:latin typeface="Calibri (MS)"/>
                <a:ea typeface="Calibri (MS)"/>
                <a:cs typeface="Calibri (MS)"/>
                <a:sym typeface="Calibri (MS)"/>
              </a:rPr>
              <a:t> ME. Burlingame, MacKenzie, Strauss, 2004 </a:t>
            </a:r>
          </a:p>
          <a:p>
            <a:pPr algn="l">
              <a:lnSpc>
                <a:spcPts val="2592"/>
              </a:lnSpc>
              <a:spcBef>
                <a:spcPct val="0"/>
              </a:spcBef>
            </a:pPr>
            <a:r>
              <a:rPr lang="en-US" sz="2400" spc="-28">
                <a:solidFill>
                  <a:srgbClr val="013D61"/>
                </a:solidFill>
                <a:latin typeface="Calibri (MS)"/>
                <a:ea typeface="Calibri (MS)"/>
                <a:cs typeface="Calibri (MS)"/>
                <a:sym typeface="Calibri (MS)"/>
              </a:rPr>
              <a:t> </a:t>
            </a:r>
          </a:p>
          <a:p>
            <a:pPr algn="l">
              <a:lnSpc>
                <a:spcPts val="2592"/>
              </a:lnSpc>
              <a:spcBef>
                <a:spcPct val="0"/>
              </a:spcBef>
            </a:pPr>
            <a:r>
              <a:rPr lang="en-US" sz="2400" spc="-28">
                <a:solidFill>
                  <a:srgbClr val="013D61"/>
                </a:solidFill>
                <a:latin typeface="Calibri (MS)"/>
                <a:ea typeface="Calibri (MS)"/>
                <a:cs typeface="Calibri (MS)"/>
                <a:sym typeface="Calibri (MS)"/>
              </a:rPr>
              <a:t>N. Liu, R.H., Irwin, J.D. Understanding the post-surgical bariatric experiences of patients two or more years after surgery. Qual Life Res 26, 3157–3168 (2017). https://doi.org/10.1007/s11136-017-1652-z</a:t>
            </a:r>
          </a:p>
          <a:p>
            <a:pPr algn="l">
              <a:lnSpc>
                <a:spcPts val="2592"/>
              </a:lnSpc>
              <a:spcBef>
                <a:spcPct val="0"/>
              </a:spcBef>
            </a:pPr>
            <a:r>
              <a:rPr lang="en-US" sz="2400" spc="-28">
                <a:solidFill>
                  <a:srgbClr val="013D61"/>
                </a:solidFill>
                <a:latin typeface="Calibri (MS)"/>
                <a:ea typeface="Calibri (MS)"/>
                <a:cs typeface="Calibri (MS)"/>
                <a:sym typeface="Calibri (MS)"/>
              </a:rPr>
              <a:t> </a:t>
            </a:r>
          </a:p>
          <a:p>
            <a:pPr algn="l">
              <a:lnSpc>
                <a:spcPts val="2592"/>
              </a:lnSpc>
              <a:spcBef>
                <a:spcPct val="0"/>
              </a:spcBef>
            </a:pPr>
            <a:r>
              <a:rPr lang="en-US" sz="2400" spc="-28">
                <a:solidFill>
                  <a:srgbClr val="013D61"/>
                </a:solidFill>
                <a:latin typeface="Calibri (MS)"/>
                <a:ea typeface="Calibri (MS)"/>
                <a:cs typeface="Calibri (MS)"/>
                <a:sym typeface="Calibri (MS)"/>
              </a:rPr>
              <a:t>N. Lorentz PA, Swain JM, Gall MM, Collazo-Clavell ML. Combined group and individual model for postbariatric surgery follow-up care. Surg Obes Relat Dis. 2012 Mar-Apr;8(2):220-4. doi: 10.1016/j.soard.2011.09.013. Epub 2011 Sep 28. PMID: 22078936.</a:t>
            </a:r>
          </a:p>
          <a:p>
            <a:pPr algn="l">
              <a:lnSpc>
                <a:spcPts val="2592"/>
              </a:lnSpc>
              <a:spcBef>
                <a:spcPct val="0"/>
              </a:spcBef>
            </a:pPr>
            <a:r>
              <a:rPr lang="en-US" sz="2400" spc="-28">
                <a:solidFill>
                  <a:srgbClr val="013D61"/>
                </a:solidFill>
                <a:latin typeface="Calibri (MS)"/>
                <a:ea typeface="Calibri (MS)"/>
                <a:cs typeface="Calibri (MS)"/>
                <a:sym typeface="Calibri (MS)"/>
              </a:rPr>
              <a:t> </a:t>
            </a:r>
          </a:p>
          <a:p>
            <a:pPr algn="l">
              <a:lnSpc>
                <a:spcPts val="2592"/>
              </a:lnSpc>
              <a:spcBef>
                <a:spcPct val="0"/>
              </a:spcBef>
            </a:pPr>
            <a:r>
              <a:rPr lang="en-US" sz="2400" spc="-26">
                <a:solidFill>
                  <a:srgbClr val="013D61"/>
                </a:solidFill>
                <a:latin typeface="Calibri (MS)"/>
                <a:ea typeface="Calibri (MS)"/>
                <a:cs typeface="Calibri (MS)"/>
                <a:sym typeface="Calibri (MS)"/>
              </a:rPr>
              <a:t>O. Gutterman, S.A., Dinh, D.N., Bradley, S.E. et al. The Role of Informal Social Support for Patients Undergoing Bariatric Surgery. OBES SURG 34, 4499–4508 (2024). https://doi.org/10.1007/s11695-024-07539-0</a:t>
            </a:r>
          </a:p>
          <a:p>
            <a:pPr algn="l">
              <a:lnSpc>
                <a:spcPts val="2592"/>
              </a:lnSpc>
              <a:spcBef>
                <a:spcPct val="0"/>
              </a:spcBef>
            </a:pPr>
            <a:endParaRPr lang="en-US" sz="2400" spc="-26">
              <a:solidFill>
                <a:srgbClr val="013D61"/>
              </a:solidFill>
              <a:latin typeface="Calibri (MS)"/>
              <a:ea typeface="Calibri (MS)"/>
              <a:cs typeface="Calibri (MS)"/>
              <a:sym typeface="Calibri (MS)"/>
            </a:endParaRPr>
          </a:p>
          <a:p>
            <a:pPr algn="l">
              <a:lnSpc>
                <a:spcPts val="2592"/>
              </a:lnSpc>
              <a:spcBef>
                <a:spcPct val="0"/>
              </a:spcBef>
            </a:pPr>
            <a:endParaRPr lang="en-US" sz="2400" spc="-26">
              <a:solidFill>
                <a:srgbClr val="013D61"/>
              </a:solidFill>
              <a:latin typeface="Calibri (MS)"/>
              <a:ea typeface="Calibri (MS)"/>
              <a:cs typeface="Calibri (MS)"/>
              <a:sym typeface="Calibri (MS)"/>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4432509" cy="10271065"/>
          </a:xfrm>
          <a:custGeom>
            <a:avLst/>
            <a:gdLst/>
            <a:ahLst/>
            <a:cxnLst/>
            <a:rect l="l" t="t" r="r" b="b"/>
            <a:pathLst>
              <a:path w="4432509" h="10271065">
                <a:moveTo>
                  <a:pt x="0" y="0"/>
                </a:moveTo>
                <a:lnTo>
                  <a:pt x="4432509" y="0"/>
                </a:lnTo>
                <a:lnTo>
                  <a:pt x="4432509" y="10271065"/>
                </a:lnTo>
                <a:lnTo>
                  <a:pt x="0" y="10271065"/>
                </a:lnTo>
                <a:lnTo>
                  <a:pt x="0" y="0"/>
                </a:lnTo>
                <a:close/>
              </a:path>
            </a:pathLst>
          </a:custGeom>
          <a:blipFill>
            <a:blip r:embed="rId2"/>
            <a:stretch>
              <a:fillRect l="-9078" r="-68043"/>
            </a:stretch>
          </a:blipFill>
        </p:spPr>
        <p:txBody>
          <a:bodyPr/>
          <a:lstStyle/>
          <a:p>
            <a:endParaRPr lang="it-IT"/>
          </a:p>
        </p:txBody>
      </p:sp>
      <p:grpSp>
        <p:nvGrpSpPr>
          <p:cNvPr id="3" name="Group 3"/>
          <p:cNvGrpSpPr/>
          <p:nvPr/>
        </p:nvGrpSpPr>
        <p:grpSpPr>
          <a:xfrm>
            <a:off x="0" y="1517971"/>
            <a:ext cx="1554480" cy="1028700"/>
            <a:chOff x="0" y="0"/>
            <a:chExt cx="2072640" cy="1371600"/>
          </a:xfrm>
        </p:grpSpPr>
        <p:sp>
          <p:nvSpPr>
            <p:cNvPr id="4" name="Freeform 4"/>
            <p:cNvSpPr/>
            <p:nvPr/>
          </p:nvSpPr>
          <p:spPr>
            <a:xfrm>
              <a:off x="0" y="0"/>
              <a:ext cx="2072640" cy="1371600"/>
            </a:xfrm>
            <a:custGeom>
              <a:avLst/>
              <a:gdLst/>
              <a:ahLst/>
              <a:cxnLst/>
              <a:rect l="l" t="t" r="r" b="b"/>
              <a:pathLst>
                <a:path w="2072640" h="1371600">
                  <a:moveTo>
                    <a:pt x="0" y="0"/>
                  </a:moveTo>
                  <a:lnTo>
                    <a:pt x="2072640" y="0"/>
                  </a:lnTo>
                  <a:lnTo>
                    <a:pt x="2072640" y="1371600"/>
                  </a:lnTo>
                  <a:lnTo>
                    <a:pt x="0" y="1371600"/>
                  </a:lnTo>
                  <a:close/>
                </a:path>
              </a:pathLst>
            </a:custGeom>
            <a:solidFill>
              <a:srgbClr val="4A66AC"/>
            </a:solidFill>
          </p:spPr>
          <p:txBody>
            <a:bodyPr/>
            <a:lstStyle/>
            <a:p>
              <a:endParaRPr lang="it-IT"/>
            </a:p>
          </p:txBody>
        </p:sp>
      </p:grpSp>
      <p:grpSp>
        <p:nvGrpSpPr>
          <p:cNvPr id="5" name="Group 5"/>
          <p:cNvGrpSpPr/>
          <p:nvPr/>
        </p:nvGrpSpPr>
        <p:grpSpPr>
          <a:xfrm>
            <a:off x="12250102" y="15935"/>
            <a:ext cx="4286250" cy="10271065"/>
            <a:chOff x="0" y="0"/>
            <a:chExt cx="5715000" cy="13694753"/>
          </a:xfrm>
        </p:grpSpPr>
        <p:sp>
          <p:nvSpPr>
            <p:cNvPr id="6" name="Freeform 6"/>
            <p:cNvSpPr/>
            <p:nvPr/>
          </p:nvSpPr>
          <p:spPr>
            <a:xfrm>
              <a:off x="0" y="0"/>
              <a:ext cx="5715000" cy="13694790"/>
            </a:xfrm>
            <a:custGeom>
              <a:avLst/>
              <a:gdLst/>
              <a:ahLst/>
              <a:cxnLst/>
              <a:rect l="l" t="t" r="r" b="b"/>
              <a:pathLst>
                <a:path w="5715000" h="13694790">
                  <a:moveTo>
                    <a:pt x="0" y="13694790"/>
                  </a:moveTo>
                  <a:lnTo>
                    <a:pt x="0" y="0"/>
                  </a:lnTo>
                  <a:lnTo>
                    <a:pt x="5715000" y="0"/>
                  </a:lnTo>
                  <a:lnTo>
                    <a:pt x="5715000" y="13694790"/>
                  </a:lnTo>
                  <a:close/>
                </a:path>
              </a:pathLst>
            </a:custGeom>
            <a:solidFill>
              <a:srgbClr val="FBFCFC"/>
            </a:solidFill>
          </p:spPr>
          <p:txBody>
            <a:bodyPr/>
            <a:lstStyle/>
            <a:p>
              <a:endParaRPr lang="it-IT"/>
            </a:p>
          </p:txBody>
        </p:sp>
      </p:grpSp>
      <p:grpSp>
        <p:nvGrpSpPr>
          <p:cNvPr id="7" name="Group 7"/>
          <p:cNvGrpSpPr/>
          <p:nvPr/>
        </p:nvGrpSpPr>
        <p:grpSpPr>
          <a:xfrm>
            <a:off x="12250112" y="870290"/>
            <a:ext cx="4246921" cy="7394524"/>
            <a:chOff x="0" y="0"/>
            <a:chExt cx="5662562" cy="9859366"/>
          </a:xfrm>
        </p:grpSpPr>
        <p:sp>
          <p:nvSpPr>
            <p:cNvPr id="8" name="Freeform 8"/>
            <p:cNvSpPr/>
            <p:nvPr/>
          </p:nvSpPr>
          <p:spPr>
            <a:xfrm>
              <a:off x="0" y="0"/>
              <a:ext cx="5662549" cy="9859391"/>
            </a:xfrm>
            <a:custGeom>
              <a:avLst/>
              <a:gdLst/>
              <a:ahLst/>
              <a:cxnLst/>
              <a:rect l="l" t="t" r="r" b="b"/>
              <a:pathLst>
                <a:path w="5662549" h="9859391">
                  <a:moveTo>
                    <a:pt x="0" y="0"/>
                  </a:moveTo>
                  <a:lnTo>
                    <a:pt x="5662549" y="0"/>
                  </a:lnTo>
                  <a:lnTo>
                    <a:pt x="5662549" y="9859391"/>
                  </a:lnTo>
                  <a:lnTo>
                    <a:pt x="0" y="9859391"/>
                  </a:lnTo>
                  <a:lnTo>
                    <a:pt x="0" y="0"/>
                  </a:lnTo>
                  <a:close/>
                </a:path>
              </a:pathLst>
            </a:custGeom>
            <a:blipFill>
              <a:blip r:embed="rId3"/>
              <a:stretch>
                <a:fillRect r="-39"/>
              </a:stretch>
            </a:blipFill>
          </p:spPr>
          <p:txBody>
            <a:bodyPr/>
            <a:lstStyle/>
            <a:p>
              <a:endParaRPr lang="it-IT"/>
            </a:p>
          </p:txBody>
        </p:sp>
      </p:grpSp>
      <p:sp>
        <p:nvSpPr>
          <p:cNvPr id="9" name="TextBox 9"/>
          <p:cNvSpPr txBox="1"/>
          <p:nvPr/>
        </p:nvSpPr>
        <p:spPr>
          <a:xfrm>
            <a:off x="4727812" y="860765"/>
            <a:ext cx="12531488" cy="1017678"/>
          </a:xfrm>
          <a:prstGeom prst="rect">
            <a:avLst/>
          </a:prstGeom>
        </p:spPr>
        <p:txBody>
          <a:bodyPr lIns="0" tIns="0" rIns="0" bIns="0" rtlCol="0" anchor="t">
            <a:spAutoFit/>
          </a:bodyPr>
          <a:lstStyle/>
          <a:p>
            <a:pPr algn="l">
              <a:lnSpc>
                <a:spcPts val="2592"/>
              </a:lnSpc>
              <a:spcBef>
                <a:spcPct val="0"/>
              </a:spcBef>
            </a:pPr>
            <a:r>
              <a:rPr lang="en-US" sz="2400" spc="-28">
                <a:solidFill>
                  <a:srgbClr val="013D61"/>
                </a:solidFill>
                <a:latin typeface="Calibri (MS)"/>
                <a:ea typeface="Calibri (MS)"/>
                <a:cs typeface="Calibri (MS)"/>
                <a:sym typeface="Calibri (MS)"/>
              </a:rPr>
              <a:t>El Ansari, W., Hany, M. Better Prepared Than Surprised: A Call to Routinize Preparedness - Essentials of Pre- and Post-Operative Counselling on Psychological Challenges After Metabolic and Bariatric Surgery. OBES SURG 36, 4476–4480 (2026). https://doi.org/10.1007/s11695-026-08809-9</a:t>
            </a:r>
          </a:p>
        </p:txBody>
      </p:sp>
      <p:sp>
        <p:nvSpPr>
          <p:cNvPr id="10" name="TextBox 10"/>
          <p:cNvSpPr txBox="1"/>
          <p:nvPr/>
        </p:nvSpPr>
        <p:spPr>
          <a:xfrm>
            <a:off x="4727812" y="2322478"/>
            <a:ext cx="12962187" cy="1017676"/>
          </a:xfrm>
          <a:prstGeom prst="rect">
            <a:avLst/>
          </a:prstGeom>
        </p:spPr>
        <p:txBody>
          <a:bodyPr lIns="0" tIns="0" rIns="0" bIns="0" rtlCol="0" anchor="t">
            <a:spAutoFit/>
          </a:bodyPr>
          <a:lstStyle/>
          <a:p>
            <a:pPr algn="l">
              <a:lnSpc>
                <a:spcPts val="2592"/>
              </a:lnSpc>
              <a:spcBef>
                <a:spcPct val="0"/>
              </a:spcBef>
            </a:pPr>
            <a:r>
              <a:rPr lang="en-US" sz="2400" spc="-28">
                <a:solidFill>
                  <a:srgbClr val="013D61"/>
                </a:solidFill>
                <a:latin typeface="Calibri (MS)"/>
                <a:ea typeface="Calibri (MS)"/>
                <a:cs typeface="Calibri (MS)"/>
                <a:sym typeface="Calibri (MS)"/>
              </a:rPr>
              <a:t>Raspa V, Moretti P, Maio FD, Bellucci F, Guercini M, Mazzeschi C, Tortorella A. CASE SERIES STUDY ON MENTALIZATION-BASED GROUP THERAPY FOR ADULTS WITH OBESITY FOLLOWING BARIATRIC SURGERY. Psychiatr Danub. 2025 Sep;37(Suppl 1):368-373. PMID: 40982853.</a:t>
            </a:r>
          </a:p>
        </p:txBody>
      </p:sp>
      <p:sp>
        <p:nvSpPr>
          <p:cNvPr id="11" name="TextBox 11"/>
          <p:cNvSpPr txBox="1"/>
          <p:nvPr/>
        </p:nvSpPr>
        <p:spPr>
          <a:xfrm>
            <a:off x="4727812" y="3769664"/>
            <a:ext cx="12962187" cy="1341535"/>
          </a:xfrm>
          <a:prstGeom prst="rect">
            <a:avLst/>
          </a:prstGeom>
        </p:spPr>
        <p:txBody>
          <a:bodyPr lIns="0" tIns="0" rIns="0" bIns="0" rtlCol="0" anchor="t">
            <a:spAutoFit/>
          </a:bodyPr>
          <a:lstStyle/>
          <a:p>
            <a:pPr algn="just">
              <a:lnSpc>
                <a:spcPts val="2592"/>
              </a:lnSpc>
              <a:spcBef>
                <a:spcPct val="0"/>
              </a:spcBef>
            </a:pPr>
            <a:r>
              <a:rPr lang="en-US" sz="2400" spc="-25">
                <a:solidFill>
                  <a:srgbClr val="013D61"/>
                </a:solidFill>
                <a:latin typeface="Calibri (MS)"/>
                <a:ea typeface="Calibri (MS)"/>
                <a:cs typeface="Calibri (MS)"/>
                <a:sym typeface="Calibri (MS)"/>
              </a:rPr>
              <a:t>Ponstinnicoff de Almeida V, Kortchmar E, Severo Duarte Guerra L, Lotufo Neto F, Santo MA, Wang YP. Feasibility of Online Cognitive-behavioral Group Therapy Following Metabolic Bariatric Surgery: A Randomized Pilot Study. Obes Surg. 2025 Oct;35(10):4183-4191. doi: 10.1007/s11695-025-08066-2. Epub 2025 Aug 2. PMID: 40751785.</a:t>
            </a:r>
          </a:p>
        </p:txBody>
      </p:sp>
      <p:sp>
        <p:nvSpPr>
          <p:cNvPr id="12" name="TextBox 12"/>
          <p:cNvSpPr txBox="1"/>
          <p:nvPr/>
        </p:nvSpPr>
        <p:spPr>
          <a:xfrm>
            <a:off x="4727812" y="5339873"/>
            <a:ext cx="13300384" cy="1701177"/>
          </a:xfrm>
          <a:prstGeom prst="rect">
            <a:avLst/>
          </a:prstGeom>
        </p:spPr>
        <p:txBody>
          <a:bodyPr lIns="0" tIns="0" rIns="0" bIns="0" rtlCol="0" anchor="t">
            <a:spAutoFit/>
          </a:bodyPr>
          <a:lstStyle/>
          <a:p>
            <a:pPr algn="just">
              <a:lnSpc>
                <a:spcPts val="3359"/>
              </a:lnSpc>
              <a:spcBef>
                <a:spcPct val="0"/>
              </a:spcBef>
            </a:pPr>
            <a:r>
              <a:rPr lang="en-US" sz="2400">
                <a:solidFill>
                  <a:srgbClr val="013D61"/>
                </a:solidFill>
                <a:latin typeface="Calibri (MS)"/>
                <a:ea typeface="Calibri (MS)"/>
                <a:cs typeface="Calibri (MS)"/>
                <a:sym typeface="Calibri (MS)"/>
              </a:rPr>
              <a:t>Paone, E., Di Trani, M., Visani, E. et al. Esperienze traumatiche infantili in persone con obesità con e senza disturbi alimentari che cercano un intervento di chirurgia bariatrica: il ruolo delle relazioni di attaccamento e del funzionamento familiare. Eat Weight Disord 29 , 9 (2024). https://doi.org/10.1007/s40519-024-01638-8</a:t>
            </a:r>
          </a:p>
        </p:txBody>
      </p:sp>
      <p:sp>
        <p:nvSpPr>
          <p:cNvPr id="13" name="TextBox 13"/>
          <p:cNvSpPr txBox="1"/>
          <p:nvPr/>
        </p:nvSpPr>
        <p:spPr>
          <a:xfrm>
            <a:off x="4814845" y="7269650"/>
            <a:ext cx="6565600" cy="443868"/>
          </a:xfrm>
          <a:prstGeom prst="rect">
            <a:avLst/>
          </a:prstGeom>
        </p:spPr>
        <p:txBody>
          <a:bodyPr lIns="0" tIns="0" rIns="0" bIns="0" rtlCol="0" anchor="t">
            <a:spAutoFit/>
          </a:bodyPr>
          <a:lstStyle/>
          <a:p>
            <a:pPr algn="ctr">
              <a:lnSpc>
                <a:spcPts val="3359"/>
              </a:lnSpc>
            </a:pPr>
            <a:r>
              <a:rPr lang="en-US" sz="2400">
                <a:solidFill>
                  <a:srgbClr val="013D61"/>
                </a:solidFill>
                <a:latin typeface="Calibri (MS)"/>
                <a:ea typeface="Calibri (MS)"/>
                <a:cs typeface="Calibri (MS)"/>
                <a:sym typeface="Calibri (MS)"/>
              </a:rPr>
              <a:t>Yalom, I., La cura Schopenhauer Biblioteca Neri Pozza</a:t>
            </a:r>
          </a:p>
        </p:txBody>
      </p:sp>
      <p:sp>
        <p:nvSpPr>
          <p:cNvPr id="14" name="TextBox 14"/>
          <p:cNvSpPr txBox="1"/>
          <p:nvPr/>
        </p:nvSpPr>
        <p:spPr>
          <a:xfrm>
            <a:off x="4727812" y="8168048"/>
            <a:ext cx="13130497" cy="443868"/>
          </a:xfrm>
          <a:prstGeom prst="rect">
            <a:avLst/>
          </a:prstGeom>
        </p:spPr>
        <p:txBody>
          <a:bodyPr lIns="0" tIns="0" rIns="0" bIns="0" rtlCol="0" anchor="t">
            <a:spAutoFit/>
          </a:bodyPr>
          <a:lstStyle/>
          <a:p>
            <a:pPr algn="just">
              <a:lnSpc>
                <a:spcPts val="3359"/>
              </a:lnSpc>
            </a:pPr>
            <a:r>
              <a:rPr lang="en-US" sz="2400">
                <a:solidFill>
                  <a:srgbClr val="013D61"/>
                </a:solidFill>
                <a:latin typeface="Calibri (MS)"/>
                <a:ea typeface="Calibri (MS)"/>
                <a:cs typeface="Calibri (MS)"/>
                <a:sym typeface="Calibri (MS)"/>
              </a:rPr>
              <a:t>Yalom, I., Leszcz M., Teoria e pratica della psicoterapia di gruppo, Bollati Boringhieri </a:t>
            </a:r>
          </a:p>
        </p:txBody>
      </p:sp>
      <p:sp>
        <p:nvSpPr>
          <p:cNvPr id="15" name="TextBox 15"/>
          <p:cNvSpPr txBox="1"/>
          <p:nvPr/>
        </p:nvSpPr>
        <p:spPr>
          <a:xfrm>
            <a:off x="4814845" y="8821467"/>
            <a:ext cx="5597038" cy="495962"/>
          </a:xfrm>
          <a:prstGeom prst="rect">
            <a:avLst/>
          </a:prstGeom>
        </p:spPr>
        <p:txBody>
          <a:bodyPr lIns="0" tIns="0" rIns="0" bIns="0" rtlCol="0" anchor="t">
            <a:spAutoFit/>
          </a:bodyPr>
          <a:lstStyle/>
          <a:p>
            <a:pPr algn="ctr">
              <a:lnSpc>
                <a:spcPts val="3640"/>
              </a:lnSpc>
            </a:pPr>
            <a:r>
              <a:rPr lang="en-US" sz="2600">
                <a:solidFill>
                  <a:srgbClr val="013D61"/>
                </a:solidFill>
                <a:latin typeface="Calibri (MS)"/>
                <a:ea typeface="Calibri (MS)"/>
                <a:cs typeface="Calibri (MS)"/>
                <a:sym typeface="Calibri (MS)"/>
              </a:rPr>
              <a:t>Pastorini, M, Obecity, Edizioni Epoké 2025</a:t>
            </a: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5074</Words>
  <Application>Microsoft Office PowerPoint</Application>
  <PresentationFormat>Personalizzato</PresentationFormat>
  <Paragraphs>296</Paragraphs>
  <Slides>19</Slides>
  <Notes>5</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19</vt:i4>
      </vt:variant>
    </vt:vector>
  </HeadingPairs>
  <TitlesOfParts>
    <vt:vector size="26" baseType="lpstr">
      <vt:lpstr>Calibri (MS) Bold</vt:lpstr>
      <vt:lpstr>Deleplace</vt:lpstr>
      <vt:lpstr>Arial</vt:lpstr>
      <vt:lpstr>DM Sans</vt:lpstr>
      <vt:lpstr>Calibri (MS)</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RICONNESSIONI: IL SUPPORTO PSICOLOGICO IN GRUPPO</dc:title>
  <dc:creator>Cristina</dc:creator>
  <cp:lastModifiedBy>DOTT. ANTONIO ARANGIO</cp:lastModifiedBy>
  <cp:revision>4</cp:revision>
  <dcterms:created xsi:type="dcterms:W3CDTF">2006-08-16T00:00:00Z</dcterms:created>
  <dcterms:modified xsi:type="dcterms:W3CDTF">2026-09-18T08:59:41Z</dcterms:modified>
  <dc:identifier>DAHUW1xpuNg</dc:identifier>
</cp:coreProperties>
</file>